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64" r:id="rId5"/>
    <p:sldId id="260" r:id="rId6"/>
    <p:sldId id="265" r:id="rId7"/>
    <p:sldId id="266" r:id="rId8"/>
    <p:sldId id="267" r:id="rId9"/>
    <p:sldId id="272" r:id="rId10"/>
    <p:sldId id="270" r:id="rId11"/>
    <p:sldId id="271" r:id="rId12"/>
    <p:sldId id="263" r:id="rId13"/>
  </p:sldIdLst>
  <p:sldSz cx="14630400" cy="8229600"/>
  <p:notesSz cx="8229600" cy="14630400"/>
  <p:embeddedFontLst>
    <p:embeddedFont>
      <p:font typeface="DM Sans" pitchFamily="2" charset="0"/>
      <p:regular r:id="rId15"/>
      <p:bold r:id="rId16"/>
      <p:italic r:id="rId17"/>
      <p:boldItalic r:id="rId18"/>
    </p:embeddedFont>
    <p:embeddedFont>
      <p:font typeface="DM Sans Bold" charset="0"/>
      <p:bold r:id="rId19"/>
    </p:embeddedFont>
    <p:embeddedFont>
      <p:font typeface="Libre Baskerville" panose="02000000000000000000" pitchFamily="2" charset="0"/>
      <p:regular r:id="rId20"/>
      <p:bold r:id="rId21"/>
      <p: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D274D11-D40E-415E-9E92-59299E3091EC}">
          <p14:sldIdLst>
            <p14:sldId id="256"/>
            <p14:sldId id="257"/>
            <p14:sldId id="258"/>
            <p14:sldId id="264"/>
            <p14:sldId id="260"/>
          </p14:sldIdLst>
        </p14:section>
        <p14:section name="Untitled Section" id="{F12997E5-6D3A-44FD-B34F-77AFC871805D}">
          <p14:sldIdLst>
            <p14:sldId id="265"/>
            <p14:sldId id="266"/>
            <p14:sldId id="267"/>
            <p14:sldId id="272"/>
            <p14:sldId id="270"/>
            <p14:sldId id="271"/>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180"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8472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728436"/>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AtliQ Grands: Dashboarding Project</a:t>
            </a:r>
            <a:endParaRPr lang="en-US" sz="4450" dirty="0"/>
          </a:p>
        </p:txBody>
      </p:sp>
      <p:sp>
        <p:nvSpPr>
          <p:cNvPr id="4" name="Text 1"/>
          <p:cNvSpPr/>
          <p:nvPr/>
        </p:nvSpPr>
        <p:spPr>
          <a:xfrm>
            <a:off x="793790" y="4486156"/>
            <a:ext cx="7556421" cy="362903"/>
          </a:xfrm>
          <a:prstGeom prst="rect">
            <a:avLst/>
          </a:prstGeom>
          <a:noFill/>
          <a:ln/>
        </p:spPr>
        <p:txBody>
          <a:bodyPr wrap="non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Interactive dashboards for data-driven decisions.</a:t>
            </a:r>
            <a:endParaRPr lang="en-US" sz="1750" dirty="0"/>
          </a:p>
        </p:txBody>
      </p:sp>
      <p:sp>
        <p:nvSpPr>
          <p:cNvPr id="5" name="Shape 2"/>
          <p:cNvSpPr/>
          <p:nvPr/>
        </p:nvSpPr>
        <p:spPr>
          <a:xfrm>
            <a:off x="793790" y="5121116"/>
            <a:ext cx="362903" cy="362903"/>
          </a:xfrm>
          <a:prstGeom prst="roundRect">
            <a:avLst>
              <a:gd name="adj" fmla="val 25194296"/>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801410" y="5128736"/>
            <a:ext cx="347663" cy="347663"/>
          </a:xfrm>
          <a:prstGeom prst="rect">
            <a:avLst/>
          </a:prstGeom>
        </p:spPr>
      </p:pic>
      <p:sp>
        <p:nvSpPr>
          <p:cNvPr id="7" name="Text 3"/>
          <p:cNvSpPr/>
          <p:nvPr/>
        </p:nvSpPr>
        <p:spPr>
          <a:xfrm>
            <a:off x="1270040" y="5104209"/>
            <a:ext cx="1795820" cy="396835"/>
          </a:xfrm>
          <a:prstGeom prst="rect">
            <a:avLst/>
          </a:prstGeom>
          <a:noFill/>
          <a:ln/>
        </p:spPr>
        <p:txBody>
          <a:bodyPr wrap="none" lIns="0" tIns="0" rIns="0" bIns="0" rtlCol="0" anchor="t"/>
          <a:lstStyle/>
          <a:p>
            <a:pPr marL="0" indent="0" algn="l">
              <a:lnSpc>
                <a:spcPts val="3100"/>
              </a:lnSpc>
              <a:buNone/>
            </a:pPr>
            <a:r>
              <a:rPr lang="en-US" sz="2200" b="1" dirty="0">
                <a:solidFill>
                  <a:srgbClr val="454240"/>
                </a:solidFill>
                <a:latin typeface="DM Sans Bold" pitchFamily="34" charset="0"/>
                <a:ea typeface="DM Sans Bold" pitchFamily="34" charset="-122"/>
                <a:cs typeface="DM Sans Bold" pitchFamily="34" charset="-120"/>
              </a:rPr>
              <a:t>by karthik pv</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46867" y="801529"/>
            <a:ext cx="4620816" cy="577572"/>
          </a:xfrm>
          <a:prstGeom prst="rect">
            <a:avLst/>
          </a:prstGeom>
          <a:noFill/>
          <a:ln/>
        </p:spPr>
        <p:txBody>
          <a:bodyPr wrap="none" lIns="0" tIns="0" rIns="0" bIns="0" rtlCol="0" anchor="t"/>
          <a:lstStyle/>
          <a:p>
            <a:pPr marL="0" indent="0">
              <a:lnSpc>
                <a:spcPts val="4500"/>
              </a:lnSpc>
              <a:buNone/>
            </a:pPr>
            <a:r>
              <a:rPr lang="en-US" sz="3600" dirty="0">
                <a:solidFill>
                  <a:srgbClr val="5C4E3D"/>
                </a:solidFill>
                <a:latin typeface="Libre Baskerville" pitchFamily="34" charset="0"/>
                <a:ea typeface="Libre Baskerville" pitchFamily="34" charset="-122"/>
                <a:cs typeface="Libre Baskerville" pitchFamily="34" charset="-120"/>
              </a:rPr>
              <a:t>Business Insights</a:t>
            </a:r>
            <a:endParaRPr lang="en-US" sz="3600" dirty="0"/>
          </a:p>
        </p:txBody>
      </p:sp>
      <p:sp>
        <p:nvSpPr>
          <p:cNvPr id="3" name="Shape 1"/>
          <p:cNvSpPr/>
          <p:nvPr/>
        </p:nvSpPr>
        <p:spPr>
          <a:xfrm>
            <a:off x="646867" y="1748671"/>
            <a:ext cx="6575941" cy="1967032"/>
          </a:xfrm>
          <a:prstGeom prst="roundRect">
            <a:avLst>
              <a:gd name="adj" fmla="val 3947"/>
            </a:avLst>
          </a:prstGeom>
          <a:solidFill>
            <a:srgbClr val="F7EDD4"/>
          </a:solidFill>
          <a:ln w="7620">
            <a:solidFill>
              <a:srgbClr val="DDD3BA"/>
            </a:solidFill>
            <a:prstDash val="solid"/>
          </a:ln>
        </p:spPr>
      </p:sp>
      <p:sp>
        <p:nvSpPr>
          <p:cNvPr id="4" name="Text 2"/>
          <p:cNvSpPr/>
          <p:nvPr/>
        </p:nvSpPr>
        <p:spPr>
          <a:xfrm>
            <a:off x="839272" y="1941076"/>
            <a:ext cx="3346013" cy="288846"/>
          </a:xfrm>
          <a:prstGeom prst="rect">
            <a:avLst/>
          </a:prstGeom>
          <a:noFill/>
          <a:ln/>
        </p:spPr>
        <p:txBody>
          <a:bodyPr wrap="none" lIns="0" tIns="0" rIns="0" bIns="0" rtlCol="0" anchor="t"/>
          <a:lstStyle/>
          <a:p>
            <a:pPr marL="0" indent="0">
              <a:lnSpc>
                <a:spcPts val="2250"/>
              </a:lnSpc>
              <a:buNone/>
            </a:pPr>
            <a:r>
              <a:rPr lang="en-US" sz="1800" dirty="0">
                <a:solidFill>
                  <a:srgbClr val="454240"/>
                </a:solidFill>
                <a:latin typeface="Libre Baskerville" pitchFamily="34" charset="0"/>
                <a:ea typeface="Libre Baskerville" pitchFamily="34" charset="-122"/>
                <a:cs typeface="Libre Baskerville" pitchFamily="34" charset="-120"/>
              </a:rPr>
              <a:t>Performance Trends by City</a:t>
            </a:r>
            <a:endParaRPr lang="en-US" sz="1800" dirty="0"/>
          </a:p>
        </p:txBody>
      </p:sp>
      <p:sp>
        <p:nvSpPr>
          <p:cNvPr id="5" name="Text 3"/>
          <p:cNvSpPr/>
          <p:nvPr/>
        </p:nvSpPr>
        <p:spPr>
          <a:xfrm>
            <a:off x="839272" y="2340769"/>
            <a:ext cx="6191131" cy="1182529"/>
          </a:xfrm>
          <a:prstGeom prst="rect">
            <a:avLst/>
          </a:prstGeom>
          <a:noFill/>
          <a:ln/>
        </p:spPr>
        <p:txBody>
          <a:bodyPr wrap="square" lIns="0" tIns="0" rIns="0" bIns="0" rtlCol="0" anchor="t"/>
          <a:lstStyle/>
          <a:p>
            <a:pPr marL="0" indent="0">
              <a:lnSpc>
                <a:spcPts val="2300"/>
              </a:lnSpc>
              <a:buNone/>
            </a:pPr>
            <a:r>
              <a:rPr lang="en-US" sz="1450" dirty="0">
                <a:solidFill>
                  <a:srgbClr val="454240"/>
                </a:solidFill>
                <a:latin typeface="DM Sans" pitchFamily="34" charset="0"/>
                <a:ea typeface="DM Sans" pitchFamily="34" charset="-122"/>
                <a:cs typeface="DM Sans" pitchFamily="34" charset="-120"/>
              </a:rPr>
              <a:t>Mumbai and Bangalore lead in revenue generation, with Mumbai having higher occupancy but slightly lower ADR than Bangalore. Delhi has the lowest occupancy, while Hyderabad demonstrates balanced performance.</a:t>
            </a:r>
            <a:endParaRPr lang="en-US" sz="1450" dirty="0"/>
          </a:p>
        </p:txBody>
      </p:sp>
      <p:sp>
        <p:nvSpPr>
          <p:cNvPr id="6" name="Shape 4"/>
          <p:cNvSpPr/>
          <p:nvPr/>
        </p:nvSpPr>
        <p:spPr>
          <a:xfrm>
            <a:off x="7407593" y="1748671"/>
            <a:ext cx="6575941" cy="1967032"/>
          </a:xfrm>
          <a:prstGeom prst="roundRect">
            <a:avLst>
              <a:gd name="adj" fmla="val 3947"/>
            </a:avLst>
          </a:prstGeom>
          <a:solidFill>
            <a:srgbClr val="F7EDD4"/>
          </a:solidFill>
          <a:ln w="7620">
            <a:solidFill>
              <a:srgbClr val="DDD3BA"/>
            </a:solidFill>
            <a:prstDash val="solid"/>
          </a:ln>
        </p:spPr>
      </p:sp>
      <p:sp>
        <p:nvSpPr>
          <p:cNvPr id="7" name="Text 5"/>
          <p:cNvSpPr/>
          <p:nvPr/>
        </p:nvSpPr>
        <p:spPr>
          <a:xfrm>
            <a:off x="7599998" y="1941076"/>
            <a:ext cx="3291721" cy="288846"/>
          </a:xfrm>
          <a:prstGeom prst="rect">
            <a:avLst/>
          </a:prstGeom>
          <a:noFill/>
          <a:ln/>
        </p:spPr>
        <p:txBody>
          <a:bodyPr wrap="none" lIns="0" tIns="0" rIns="0" bIns="0" rtlCol="0" anchor="t"/>
          <a:lstStyle/>
          <a:p>
            <a:pPr marL="0" indent="0">
              <a:lnSpc>
                <a:spcPts val="2250"/>
              </a:lnSpc>
              <a:buNone/>
            </a:pPr>
            <a:r>
              <a:rPr lang="en-US" sz="1800" dirty="0">
                <a:solidFill>
                  <a:srgbClr val="454240"/>
                </a:solidFill>
                <a:latin typeface="Libre Baskerville" pitchFamily="34" charset="0"/>
                <a:ea typeface="Libre Baskerville" pitchFamily="34" charset="-122"/>
                <a:cs typeface="Libre Baskerville" pitchFamily="34" charset="-120"/>
              </a:rPr>
              <a:t>ADR and RevPAR by Month</a:t>
            </a:r>
            <a:endParaRPr lang="en-US" sz="1800" dirty="0"/>
          </a:p>
        </p:txBody>
      </p:sp>
      <p:sp>
        <p:nvSpPr>
          <p:cNvPr id="8" name="Text 6"/>
          <p:cNvSpPr/>
          <p:nvPr/>
        </p:nvSpPr>
        <p:spPr>
          <a:xfrm>
            <a:off x="7599998" y="2340769"/>
            <a:ext cx="6191131" cy="591264"/>
          </a:xfrm>
          <a:prstGeom prst="rect">
            <a:avLst/>
          </a:prstGeom>
          <a:noFill/>
          <a:ln/>
        </p:spPr>
        <p:txBody>
          <a:bodyPr wrap="square" lIns="0" tIns="0" rIns="0" bIns="0" rtlCol="0" anchor="t"/>
          <a:lstStyle/>
          <a:p>
            <a:pPr marL="0" indent="0">
              <a:lnSpc>
                <a:spcPts val="2300"/>
              </a:lnSpc>
              <a:buNone/>
            </a:pPr>
            <a:r>
              <a:rPr lang="en-US" sz="1450" dirty="0">
                <a:solidFill>
                  <a:srgbClr val="454240"/>
                </a:solidFill>
                <a:latin typeface="DM Sans" pitchFamily="34" charset="0"/>
                <a:ea typeface="DM Sans" pitchFamily="34" charset="-122"/>
                <a:cs typeface="DM Sans" pitchFamily="34" charset="-120"/>
              </a:rPr>
              <a:t>RevPAR exhibits consistent performance, indicating stable growth, while ADR shows minor fluctuations but maintains an average around 12,700.</a:t>
            </a:r>
            <a:endParaRPr lang="en-US" sz="1450" dirty="0"/>
          </a:p>
        </p:txBody>
      </p:sp>
      <p:sp>
        <p:nvSpPr>
          <p:cNvPr id="9" name="Shape 7"/>
          <p:cNvSpPr/>
          <p:nvPr/>
        </p:nvSpPr>
        <p:spPr>
          <a:xfrm>
            <a:off x="646867" y="3900488"/>
            <a:ext cx="6575941" cy="1671399"/>
          </a:xfrm>
          <a:prstGeom prst="roundRect">
            <a:avLst>
              <a:gd name="adj" fmla="val 4645"/>
            </a:avLst>
          </a:prstGeom>
          <a:solidFill>
            <a:srgbClr val="F7EDD4"/>
          </a:solidFill>
          <a:ln w="7620">
            <a:solidFill>
              <a:srgbClr val="DDD3BA"/>
            </a:solidFill>
            <a:prstDash val="solid"/>
          </a:ln>
        </p:spPr>
      </p:sp>
      <p:sp>
        <p:nvSpPr>
          <p:cNvPr id="10" name="Text 8"/>
          <p:cNvSpPr/>
          <p:nvPr/>
        </p:nvSpPr>
        <p:spPr>
          <a:xfrm>
            <a:off x="839272" y="4092893"/>
            <a:ext cx="4137184" cy="288846"/>
          </a:xfrm>
          <a:prstGeom prst="rect">
            <a:avLst/>
          </a:prstGeom>
          <a:noFill/>
          <a:ln/>
        </p:spPr>
        <p:txBody>
          <a:bodyPr wrap="none" lIns="0" tIns="0" rIns="0" bIns="0" rtlCol="0" anchor="t"/>
          <a:lstStyle/>
          <a:p>
            <a:pPr marL="0" indent="0">
              <a:lnSpc>
                <a:spcPts val="2250"/>
              </a:lnSpc>
              <a:buNone/>
            </a:pPr>
            <a:r>
              <a:rPr lang="en-US" sz="1800" dirty="0">
                <a:solidFill>
                  <a:srgbClr val="454240"/>
                </a:solidFill>
                <a:latin typeface="Libre Baskerville" pitchFamily="34" charset="0"/>
                <a:ea typeface="Libre Baskerville" pitchFamily="34" charset="-122"/>
                <a:cs typeface="Libre Baskerville" pitchFamily="34" charset="-120"/>
              </a:rPr>
              <a:t>Weekend vs Weekday Performance</a:t>
            </a:r>
            <a:endParaRPr lang="en-US" sz="1800" dirty="0"/>
          </a:p>
        </p:txBody>
      </p:sp>
      <p:sp>
        <p:nvSpPr>
          <p:cNvPr id="11" name="Text 9"/>
          <p:cNvSpPr/>
          <p:nvPr/>
        </p:nvSpPr>
        <p:spPr>
          <a:xfrm>
            <a:off x="839272" y="4492585"/>
            <a:ext cx="6191131" cy="886897"/>
          </a:xfrm>
          <a:prstGeom prst="rect">
            <a:avLst/>
          </a:prstGeom>
          <a:noFill/>
          <a:ln/>
        </p:spPr>
        <p:txBody>
          <a:bodyPr wrap="square" lIns="0" tIns="0" rIns="0" bIns="0" rtlCol="0" anchor="t"/>
          <a:lstStyle/>
          <a:p>
            <a:pPr marL="0" indent="0">
              <a:lnSpc>
                <a:spcPts val="2300"/>
              </a:lnSpc>
              <a:buNone/>
            </a:pPr>
            <a:r>
              <a:rPr lang="en-US" sz="1450" dirty="0">
                <a:solidFill>
                  <a:srgbClr val="454240"/>
                </a:solidFill>
                <a:latin typeface="DM Sans" pitchFamily="34" charset="0"/>
                <a:ea typeface="DM Sans" pitchFamily="34" charset="-122"/>
                <a:cs typeface="DM Sans" pitchFamily="34" charset="-120"/>
              </a:rPr>
              <a:t>Weekends have higher RevPAR and occupancy compared to weekdays, suggesting strong leisure travel demand. Weekdays require promotional strategies to boost business traveler bookings.</a:t>
            </a:r>
            <a:endParaRPr lang="en-US" sz="1450" dirty="0"/>
          </a:p>
        </p:txBody>
      </p:sp>
      <p:sp>
        <p:nvSpPr>
          <p:cNvPr id="12" name="Shape 10"/>
          <p:cNvSpPr/>
          <p:nvPr/>
        </p:nvSpPr>
        <p:spPr>
          <a:xfrm>
            <a:off x="7407593" y="3900488"/>
            <a:ext cx="6575941" cy="1671399"/>
          </a:xfrm>
          <a:prstGeom prst="roundRect">
            <a:avLst>
              <a:gd name="adj" fmla="val 4645"/>
            </a:avLst>
          </a:prstGeom>
          <a:solidFill>
            <a:srgbClr val="F7EDD4"/>
          </a:solidFill>
          <a:ln w="7620">
            <a:solidFill>
              <a:srgbClr val="DDD3BA"/>
            </a:solidFill>
            <a:prstDash val="solid"/>
          </a:ln>
        </p:spPr>
      </p:sp>
      <p:sp>
        <p:nvSpPr>
          <p:cNvPr id="13" name="Text 11"/>
          <p:cNvSpPr/>
          <p:nvPr/>
        </p:nvSpPr>
        <p:spPr>
          <a:xfrm>
            <a:off x="7599998" y="4092893"/>
            <a:ext cx="3583543" cy="288846"/>
          </a:xfrm>
          <a:prstGeom prst="rect">
            <a:avLst/>
          </a:prstGeom>
          <a:noFill/>
          <a:ln/>
        </p:spPr>
        <p:txBody>
          <a:bodyPr wrap="none" lIns="0" tIns="0" rIns="0" bIns="0" rtlCol="0" anchor="t"/>
          <a:lstStyle/>
          <a:p>
            <a:pPr marL="0" indent="0">
              <a:lnSpc>
                <a:spcPts val="2250"/>
              </a:lnSpc>
              <a:buNone/>
            </a:pPr>
            <a:r>
              <a:rPr lang="en-US" sz="1800" dirty="0">
                <a:solidFill>
                  <a:srgbClr val="454240"/>
                </a:solidFill>
                <a:latin typeface="Libre Baskerville" pitchFamily="34" charset="0"/>
                <a:ea typeface="Libre Baskerville" pitchFamily="34" charset="-122"/>
                <a:cs typeface="Libre Baskerville" pitchFamily="34" charset="-120"/>
              </a:rPr>
              <a:t>Realisation % and Cancellation</a:t>
            </a:r>
            <a:endParaRPr lang="en-US" sz="1800" dirty="0"/>
          </a:p>
        </p:txBody>
      </p:sp>
      <p:sp>
        <p:nvSpPr>
          <p:cNvPr id="14" name="Text 12"/>
          <p:cNvSpPr/>
          <p:nvPr/>
        </p:nvSpPr>
        <p:spPr>
          <a:xfrm>
            <a:off x="7599998" y="4492585"/>
            <a:ext cx="6191131" cy="886897"/>
          </a:xfrm>
          <a:prstGeom prst="rect">
            <a:avLst/>
          </a:prstGeom>
          <a:noFill/>
          <a:ln/>
        </p:spPr>
        <p:txBody>
          <a:bodyPr wrap="square" lIns="0" tIns="0" rIns="0" bIns="0" rtlCol="0" anchor="t"/>
          <a:lstStyle/>
          <a:p>
            <a:pPr marL="0" indent="0">
              <a:lnSpc>
                <a:spcPts val="2300"/>
              </a:lnSpc>
              <a:buNone/>
            </a:pPr>
            <a:r>
              <a:rPr lang="en-US" sz="1450" dirty="0">
                <a:solidFill>
                  <a:srgbClr val="454240"/>
                </a:solidFill>
                <a:latin typeface="DM Sans" pitchFamily="34" charset="0"/>
                <a:ea typeface="DM Sans" pitchFamily="34" charset="-122"/>
                <a:cs typeface="DM Sans" pitchFamily="34" charset="-120"/>
              </a:rPr>
              <a:t>The overall Realisation % is healthy, but the high Cancellation % indicates an opportunity to improve booking policies, communication, and offer flexibility.</a:t>
            </a:r>
            <a:endParaRPr lang="en-US" sz="1450" dirty="0"/>
          </a:p>
        </p:txBody>
      </p:sp>
      <p:sp>
        <p:nvSpPr>
          <p:cNvPr id="15" name="Shape 13"/>
          <p:cNvSpPr/>
          <p:nvPr/>
        </p:nvSpPr>
        <p:spPr>
          <a:xfrm>
            <a:off x="646867" y="5756672"/>
            <a:ext cx="6575941" cy="1671399"/>
          </a:xfrm>
          <a:prstGeom prst="roundRect">
            <a:avLst>
              <a:gd name="adj" fmla="val 4645"/>
            </a:avLst>
          </a:prstGeom>
          <a:solidFill>
            <a:srgbClr val="F7EDD4"/>
          </a:solidFill>
          <a:ln w="7620">
            <a:solidFill>
              <a:srgbClr val="DDD3BA"/>
            </a:solidFill>
            <a:prstDash val="solid"/>
          </a:ln>
        </p:spPr>
      </p:sp>
      <p:sp>
        <p:nvSpPr>
          <p:cNvPr id="16" name="Text 14"/>
          <p:cNvSpPr/>
          <p:nvPr/>
        </p:nvSpPr>
        <p:spPr>
          <a:xfrm>
            <a:off x="839272" y="5949077"/>
            <a:ext cx="2310408" cy="288846"/>
          </a:xfrm>
          <a:prstGeom prst="rect">
            <a:avLst/>
          </a:prstGeom>
          <a:noFill/>
          <a:ln/>
        </p:spPr>
        <p:txBody>
          <a:bodyPr wrap="none" lIns="0" tIns="0" rIns="0" bIns="0" rtlCol="0" anchor="t"/>
          <a:lstStyle/>
          <a:p>
            <a:pPr marL="0" indent="0">
              <a:lnSpc>
                <a:spcPts val="2250"/>
              </a:lnSpc>
              <a:buNone/>
            </a:pPr>
            <a:r>
              <a:rPr lang="en-US" sz="1800" dirty="0">
                <a:solidFill>
                  <a:srgbClr val="454240"/>
                </a:solidFill>
                <a:latin typeface="Libre Baskerville" pitchFamily="34" charset="0"/>
                <a:ea typeface="Libre Baskerville" pitchFamily="34" charset="-122"/>
                <a:cs typeface="Libre Baskerville" pitchFamily="34" charset="-120"/>
              </a:rPr>
              <a:t>Property Insights</a:t>
            </a:r>
            <a:endParaRPr lang="en-US" sz="1800" dirty="0"/>
          </a:p>
        </p:txBody>
      </p:sp>
      <p:sp>
        <p:nvSpPr>
          <p:cNvPr id="17" name="Text 15"/>
          <p:cNvSpPr/>
          <p:nvPr/>
        </p:nvSpPr>
        <p:spPr>
          <a:xfrm>
            <a:off x="839272" y="6348770"/>
            <a:ext cx="6191131" cy="886897"/>
          </a:xfrm>
          <a:prstGeom prst="rect">
            <a:avLst/>
          </a:prstGeom>
          <a:noFill/>
          <a:ln/>
        </p:spPr>
        <p:txBody>
          <a:bodyPr wrap="square" lIns="0" tIns="0" rIns="0" bIns="0" rtlCol="0" anchor="t"/>
          <a:lstStyle/>
          <a:p>
            <a:pPr marL="0" indent="0">
              <a:lnSpc>
                <a:spcPts val="2300"/>
              </a:lnSpc>
              <a:buNone/>
            </a:pPr>
            <a:r>
              <a:rPr lang="en-US" sz="1450" dirty="0">
                <a:solidFill>
                  <a:srgbClr val="454240"/>
                </a:solidFill>
                <a:latin typeface="DM Sans" pitchFamily="34" charset="0"/>
                <a:ea typeface="DM Sans" pitchFamily="34" charset="-122"/>
                <a:cs typeface="DM Sans" pitchFamily="34" charset="-120"/>
              </a:rPr>
              <a:t>Atliq City (Delhi) requires pricing adjustments, while Atliq Exotica (Bangalore &amp; Mumbai) are the top performers. Atliq Blu and Atliq Grands have higher customer satisfaction ratings compared to others.</a:t>
            </a:r>
            <a:endParaRPr lang="en-US" sz="1450" dirty="0"/>
          </a:p>
        </p:txBody>
      </p:sp>
      <p:sp>
        <p:nvSpPr>
          <p:cNvPr id="18" name="Shape 16"/>
          <p:cNvSpPr/>
          <p:nvPr/>
        </p:nvSpPr>
        <p:spPr>
          <a:xfrm>
            <a:off x="7407593" y="5756672"/>
            <a:ext cx="6575941" cy="1671399"/>
          </a:xfrm>
          <a:prstGeom prst="roundRect">
            <a:avLst>
              <a:gd name="adj" fmla="val 4645"/>
            </a:avLst>
          </a:prstGeom>
          <a:solidFill>
            <a:srgbClr val="F7EDD4"/>
          </a:solidFill>
          <a:ln w="7620">
            <a:solidFill>
              <a:srgbClr val="DDD3BA"/>
            </a:solidFill>
            <a:prstDash val="solid"/>
          </a:ln>
        </p:spPr>
      </p:sp>
      <p:sp>
        <p:nvSpPr>
          <p:cNvPr id="19" name="Text 17"/>
          <p:cNvSpPr/>
          <p:nvPr/>
        </p:nvSpPr>
        <p:spPr>
          <a:xfrm>
            <a:off x="7599998" y="5949077"/>
            <a:ext cx="2310408" cy="288846"/>
          </a:xfrm>
          <a:prstGeom prst="rect">
            <a:avLst/>
          </a:prstGeom>
          <a:noFill/>
          <a:ln/>
        </p:spPr>
        <p:txBody>
          <a:bodyPr wrap="none" lIns="0" tIns="0" rIns="0" bIns="0" rtlCol="0" anchor="t"/>
          <a:lstStyle/>
          <a:p>
            <a:pPr marL="0" indent="0">
              <a:lnSpc>
                <a:spcPts val="2250"/>
              </a:lnSpc>
              <a:buNone/>
            </a:pPr>
            <a:r>
              <a:rPr lang="en-US" sz="1800" dirty="0">
                <a:solidFill>
                  <a:srgbClr val="454240"/>
                </a:solidFill>
                <a:latin typeface="Libre Baskerville" pitchFamily="34" charset="0"/>
                <a:ea typeface="Libre Baskerville" pitchFamily="34" charset="-122"/>
                <a:cs typeface="Libre Baskerville" pitchFamily="34" charset="-120"/>
              </a:rPr>
              <a:t>Average Rating</a:t>
            </a:r>
            <a:endParaRPr lang="en-US" sz="1800" dirty="0"/>
          </a:p>
        </p:txBody>
      </p:sp>
      <p:sp>
        <p:nvSpPr>
          <p:cNvPr id="20" name="Text 18"/>
          <p:cNvSpPr/>
          <p:nvPr/>
        </p:nvSpPr>
        <p:spPr>
          <a:xfrm>
            <a:off x="7599998" y="6348770"/>
            <a:ext cx="6191131" cy="886897"/>
          </a:xfrm>
          <a:prstGeom prst="rect">
            <a:avLst/>
          </a:prstGeom>
          <a:noFill/>
          <a:ln/>
        </p:spPr>
        <p:txBody>
          <a:bodyPr wrap="square" lIns="0" tIns="0" rIns="0" bIns="0" rtlCol="0" anchor="t"/>
          <a:lstStyle/>
          <a:p>
            <a:pPr marL="0" indent="0">
              <a:lnSpc>
                <a:spcPts val="2300"/>
              </a:lnSpc>
              <a:buNone/>
            </a:pPr>
            <a:r>
              <a:rPr lang="en-US" sz="1450" dirty="0">
                <a:solidFill>
                  <a:srgbClr val="454240"/>
                </a:solidFill>
                <a:latin typeface="DM Sans" pitchFamily="34" charset="0"/>
                <a:ea typeface="DM Sans" pitchFamily="34" charset="-122"/>
                <a:cs typeface="DM Sans" pitchFamily="34" charset="-120"/>
              </a:rPr>
              <a:t>The average rating across properties is 3.62, indicating moderate customer satisfaction. Properties with higher ratings require maintaining service levels, while others require improvements.</a:t>
            </a:r>
            <a:endParaRPr lang="en-US" sz="1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223010"/>
            <a:ext cx="10464760" cy="708779"/>
          </a:xfrm>
          <a:prstGeom prst="rect">
            <a:avLst/>
          </a:prstGeom>
          <a:noFill/>
          <a:ln/>
        </p:spPr>
        <p:txBody>
          <a:bodyPr wrap="none" lIns="0" tIns="0" rIns="0" bIns="0" rtlCol="0" anchor="t"/>
          <a:lstStyle/>
          <a:p>
            <a:pPr marL="0" indent="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Conclusions and Recommendations</a:t>
            </a:r>
            <a:endParaRPr lang="en-US" sz="4450" dirty="0"/>
          </a:p>
        </p:txBody>
      </p:sp>
      <p:sp>
        <p:nvSpPr>
          <p:cNvPr id="3" name="Shape 1"/>
          <p:cNvSpPr/>
          <p:nvPr/>
        </p:nvSpPr>
        <p:spPr>
          <a:xfrm>
            <a:off x="793790" y="2640568"/>
            <a:ext cx="510302" cy="510302"/>
          </a:xfrm>
          <a:prstGeom prst="roundRect">
            <a:avLst>
              <a:gd name="adj" fmla="val 18669"/>
            </a:avLst>
          </a:prstGeom>
          <a:solidFill>
            <a:srgbClr val="F7EDD4"/>
          </a:solidFill>
          <a:ln w="7620">
            <a:solidFill>
              <a:srgbClr val="DDD3BA"/>
            </a:solidFill>
            <a:prstDash val="solid"/>
          </a:ln>
        </p:spPr>
      </p:sp>
      <p:sp>
        <p:nvSpPr>
          <p:cNvPr id="4" name="Text 2"/>
          <p:cNvSpPr/>
          <p:nvPr/>
        </p:nvSpPr>
        <p:spPr>
          <a:xfrm>
            <a:off x="972979" y="2725579"/>
            <a:ext cx="151805" cy="34028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1</a:t>
            </a:r>
            <a:endParaRPr lang="en-US" sz="2650" dirty="0"/>
          </a:p>
        </p:txBody>
      </p:sp>
      <p:sp>
        <p:nvSpPr>
          <p:cNvPr id="5" name="Text 3"/>
          <p:cNvSpPr/>
          <p:nvPr/>
        </p:nvSpPr>
        <p:spPr>
          <a:xfrm>
            <a:off x="1530906" y="2640568"/>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Focus on High-Performing Cities</a:t>
            </a:r>
            <a:endParaRPr lang="en-US" sz="2200" dirty="0"/>
          </a:p>
        </p:txBody>
      </p:sp>
      <p:sp>
        <p:nvSpPr>
          <p:cNvPr id="6" name="Text 4"/>
          <p:cNvSpPr/>
          <p:nvPr/>
        </p:nvSpPr>
        <p:spPr>
          <a:xfrm>
            <a:off x="1530906" y="3485317"/>
            <a:ext cx="3459242" cy="1451610"/>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Invest in marketing and operational improvements in Mumbai and Bangalore to maximize revenue growth.</a:t>
            </a:r>
            <a:endParaRPr lang="en-US" sz="1750" dirty="0"/>
          </a:p>
        </p:txBody>
      </p:sp>
      <p:sp>
        <p:nvSpPr>
          <p:cNvPr id="7" name="Shape 5"/>
          <p:cNvSpPr/>
          <p:nvPr/>
        </p:nvSpPr>
        <p:spPr>
          <a:xfrm>
            <a:off x="5216962" y="2640568"/>
            <a:ext cx="510302" cy="510302"/>
          </a:xfrm>
          <a:prstGeom prst="roundRect">
            <a:avLst>
              <a:gd name="adj" fmla="val 18669"/>
            </a:avLst>
          </a:prstGeom>
          <a:solidFill>
            <a:srgbClr val="F7EDD4"/>
          </a:solidFill>
          <a:ln w="7620">
            <a:solidFill>
              <a:srgbClr val="DDD3BA"/>
            </a:solidFill>
            <a:prstDash val="solid"/>
          </a:ln>
        </p:spPr>
      </p:sp>
      <p:sp>
        <p:nvSpPr>
          <p:cNvPr id="8" name="Text 6"/>
          <p:cNvSpPr/>
          <p:nvPr/>
        </p:nvSpPr>
        <p:spPr>
          <a:xfrm>
            <a:off x="5367337" y="2725579"/>
            <a:ext cx="209550" cy="34028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2</a:t>
            </a:r>
            <a:endParaRPr lang="en-US" sz="2650" dirty="0"/>
          </a:p>
        </p:txBody>
      </p:sp>
      <p:sp>
        <p:nvSpPr>
          <p:cNvPr id="9" name="Text 7"/>
          <p:cNvSpPr/>
          <p:nvPr/>
        </p:nvSpPr>
        <p:spPr>
          <a:xfrm>
            <a:off x="5954078" y="2640568"/>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Improve Weekday Occupancy</a:t>
            </a:r>
            <a:endParaRPr lang="en-US" sz="2200" dirty="0"/>
          </a:p>
        </p:txBody>
      </p:sp>
      <p:sp>
        <p:nvSpPr>
          <p:cNvPr id="10" name="Text 8"/>
          <p:cNvSpPr/>
          <p:nvPr/>
        </p:nvSpPr>
        <p:spPr>
          <a:xfrm>
            <a:off x="5954078" y="3485317"/>
            <a:ext cx="3459242" cy="1088708"/>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Introduce business-friendly packages and corporate tie-ups to boost weekday bookings.</a:t>
            </a:r>
            <a:endParaRPr lang="en-US" sz="1750" dirty="0"/>
          </a:p>
        </p:txBody>
      </p:sp>
      <p:sp>
        <p:nvSpPr>
          <p:cNvPr id="11" name="Shape 9"/>
          <p:cNvSpPr/>
          <p:nvPr/>
        </p:nvSpPr>
        <p:spPr>
          <a:xfrm>
            <a:off x="9640133" y="2640568"/>
            <a:ext cx="510302" cy="510302"/>
          </a:xfrm>
          <a:prstGeom prst="roundRect">
            <a:avLst>
              <a:gd name="adj" fmla="val 18669"/>
            </a:avLst>
          </a:prstGeom>
          <a:solidFill>
            <a:srgbClr val="F7EDD4"/>
          </a:solidFill>
          <a:ln w="7620">
            <a:solidFill>
              <a:srgbClr val="DDD3BA"/>
            </a:solidFill>
            <a:prstDash val="solid"/>
          </a:ln>
        </p:spPr>
      </p:sp>
      <p:sp>
        <p:nvSpPr>
          <p:cNvPr id="12" name="Text 10"/>
          <p:cNvSpPr/>
          <p:nvPr/>
        </p:nvSpPr>
        <p:spPr>
          <a:xfrm>
            <a:off x="9790509" y="2725579"/>
            <a:ext cx="209550" cy="34028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3</a:t>
            </a:r>
            <a:endParaRPr lang="en-US" sz="2650" dirty="0"/>
          </a:p>
        </p:txBody>
      </p:sp>
      <p:sp>
        <p:nvSpPr>
          <p:cNvPr id="13" name="Text 11"/>
          <p:cNvSpPr/>
          <p:nvPr/>
        </p:nvSpPr>
        <p:spPr>
          <a:xfrm>
            <a:off x="10377249" y="2640568"/>
            <a:ext cx="3108365" cy="354330"/>
          </a:xfrm>
          <a:prstGeom prst="rect">
            <a:avLst/>
          </a:prstGeom>
          <a:noFill/>
          <a:ln/>
        </p:spPr>
        <p:txBody>
          <a:bodyPr wrap="non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Reduce Cancellations</a:t>
            </a:r>
            <a:endParaRPr lang="en-US" sz="2200" dirty="0"/>
          </a:p>
        </p:txBody>
      </p:sp>
      <p:sp>
        <p:nvSpPr>
          <p:cNvPr id="14" name="Text 12"/>
          <p:cNvSpPr/>
          <p:nvPr/>
        </p:nvSpPr>
        <p:spPr>
          <a:xfrm>
            <a:off x="10377249" y="3130987"/>
            <a:ext cx="3459242" cy="1814513"/>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Implement flexible cancellation policies, offer rebooking incentives, and communicate reminders to reduce cancellation rates.</a:t>
            </a:r>
            <a:endParaRPr lang="en-US" sz="1750" dirty="0"/>
          </a:p>
        </p:txBody>
      </p:sp>
      <p:sp>
        <p:nvSpPr>
          <p:cNvPr id="15" name="Shape 13"/>
          <p:cNvSpPr/>
          <p:nvPr/>
        </p:nvSpPr>
        <p:spPr>
          <a:xfrm>
            <a:off x="793790" y="5427464"/>
            <a:ext cx="510302" cy="510302"/>
          </a:xfrm>
          <a:prstGeom prst="roundRect">
            <a:avLst>
              <a:gd name="adj" fmla="val 18669"/>
            </a:avLst>
          </a:prstGeom>
          <a:solidFill>
            <a:srgbClr val="F7EDD4"/>
          </a:solidFill>
          <a:ln w="7620">
            <a:solidFill>
              <a:srgbClr val="DDD3BA"/>
            </a:solidFill>
            <a:prstDash val="solid"/>
          </a:ln>
        </p:spPr>
      </p:sp>
      <p:sp>
        <p:nvSpPr>
          <p:cNvPr id="16" name="Text 14"/>
          <p:cNvSpPr/>
          <p:nvPr/>
        </p:nvSpPr>
        <p:spPr>
          <a:xfrm>
            <a:off x="949404" y="5512475"/>
            <a:ext cx="199072" cy="34028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4</a:t>
            </a:r>
            <a:endParaRPr lang="en-US" sz="2650" dirty="0"/>
          </a:p>
        </p:txBody>
      </p:sp>
      <p:sp>
        <p:nvSpPr>
          <p:cNvPr id="17" name="Text 15"/>
          <p:cNvSpPr/>
          <p:nvPr/>
        </p:nvSpPr>
        <p:spPr>
          <a:xfrm>
            <a:off x="1530906" y="5427464"/>
            <a:ext cx="4823579" cy="354330"/>
          </a:xfrm>
          <a:prstGeom prst="rect">
            <a:avLst/>
          </a:prstGeom>
          <a:noFill/>
          <a:ln/>
        </p:spPr>
        <p:txBody>
          <a:bodyPr wrap="non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Leverage Direct Online Channels</a:t>
            </a:r>
            <a:endParaRPr lang="en-US" sz="2200" dirty="0"/>
          </a:p>
        </p:txBody>
      </p:sp>
      <p:sp>
        <p:nvSpPr>
          <p:cNvPr id="18" name="Text 16"/>
          <p:cNvSpPr/>
          <p:nvPr/>
        </p:nvSpPr>
        <p:spPr>
          <a:xfrm>
            <a:off x="1530906" y="5917883"/>
            <a:ext cx="5670947" cy="1088708"/>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Since direct online bookings yield high realisation %, further promotion of this channel could enhance profitability.</a:t>
            </a:r>
            <a:endParaRPr lang="en-US" sz="1750" dirty="0"/>
          </a:p>
        </p:txBody>
      </p:sp>
      <p:sp>
        <p:nvSpPr>
          <p:cNvPr id="19" name="Shape 17"/>
          <p:cNvSpPr/>
          <p:nvPr/>
        </p:nvSpPr>
        <p:spPr>
          <a:xfrm>
            <a:off x="7428667" y="5427464"/>
            <a:ext cx="510302" cy="510302"/>
          </a:xfrm>
          <a:prstGeom prst="roundRect">
            <a:avLst>
              <a:gd name="adj" fmla="val 18669"/>
            </a:avLst>
          </a:prstGeom>
          <a:solidFill>
            <a:srgbClr val="F7EDD4"/>
          </a:solidFill>
          <a:ln w="7620">
            <a:solidFill>
              <a:srgbClr val="DDD3BA"/>
            </a:solidFill>
            <a:prstDash val="solid"/>
          </a:ln>
        </p:spPr>
      </p:sp>
      <p:sp>
        <p:nvSpPr>
          <p:cNvPr id="20" name="Text 18"/>
          <p:cNvSpPr/>
          <p:nvPr/>
        </p:nvSpPr>
        <p:spPr>
          <a:xfrm>
            <a:off x="7587139" y="5512475"/>
            <a:ext cx="193238" cy="34028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5</a:t>
            </a:r>
            <a:endParaRPr lang="en-US" sz="2650" dirty="0"/>
          </a:p>
        </p:txBody>
      </p:sp>
      <p:sp>
        <p:nvSpPr>
          <p:cNvPr id="21" name="Text 19"/>
          <p:cNvSpPr/>
          <p:nvPr/>
        </p:nvSpPr>
        <p:spPr>
          <a:xfrm>
            <a:off x="8165783" y="5427464"/>
            <a:ext cx="3888700" cy="354330"/>
          </a:xfrm>
          <a:prstGeom prst="rect">
            <a:avLst/>
          </a:prstGeom>
          <a:noFill/>
          <a:ln/>
        </p:spPr>
        <p:txBody>
          <a:bodyPr wrap="non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Improve Guest Experience</a:t>
            </a:r>
            <a:endParaRPr lang="en-US" sz="2200" dirty="0"/>
          </a:p>
        </p:txBody>
      </p:sp>
      <p:sp>
        <p:nvSpPr>
          <p:cNvPr id="22" name="Text 20"/>
          <p:cNvSpPr/>
          <p:nvPr/>
        </p:nvSpPr>
        <p:spPr>
          <a:xfrm>
            <a:off x="8165783" y="5917883"/>
            <a:ext cx="5670947" cy="1088708"/>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Increase guest satisfaction by analyzing properties with low average ratings and implementing corrective actions (e.g., staff training, service upgrades).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99792"/>
            <a:ext cx="5670590" cy="708779"/>
          </a:xfrm>
          <a:prstGeom prst="rect">
            <a:avLst/>
          </a:prstGeom>
          <a:noFill/>
          <a:ln/>
        </p:spPr>
        <p:txBody>
          <a:bodyPr wrap="none" lIns="0" tIns="0" rIns="0" bIns="0" rtlCol="0" anchor="t"/>
          <a:lstStyle/>
          <a:p>
            <a:pPr marL="0" indent="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Conclusion</a:t>
            </a:r>
            <a:endParaRPr lang="en-US" sz="4450" dirty="0"/>
          </a:p>
        </p:txBody>
      </p:sp>
      <p:sp>
        <p:nvSpPr>
          <p:cNvPr id="4" name="Text 1"/>
          <p:cNvSpPr/>
          <p:nvPr/>
        </p:nvSpPr>
        <p:spPr>
          <a:xfrm>
            <a:off x="793790" y="4148733"/>
            <a:ext cx="7556421" cy="362903"/>
          </a:xfrm>
          <a:prstGeom prst="rect">
            <a:avLst/>
          </a:prstGeom>
          <a:noFill/>
          <a:ln/>
        </p:spPr>
        <p:txBody>
          <a:bodyPr wrap="non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Empower AtliQ Grands with data-driven decisions.</a:t>
            </a:r>
            <a:endParaRPr lang="en-US" sz="1750" dirty="0"/>
          </a:p>
        </p:txBody>
      </p:sp>
      <p:sp>
        <p:nvSpPr>
          <p:cNvPr id="5" name="Text 2"/>
          <p:cNvSpPr/>
          <p:nvPr/>
        </p:nvSpPr>
        <p:spPr>
          <a:xfrm>
            <a:off x="793790" y="4766786"/>
            <a:ext cx="7556421" cy="362903"/>
          </a:xfrm>
          <a:prstGeom prst="rect">
            <a:avLst/>
          </a:prstGeom>
          <a:noFill/>
          <a:ln/>
        </p:spPr>
        <p:txBody>
          <a:bodyPr wrap="non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Drive revenue recovery and operational efficiency.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7322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Problem Statement</a:t>
            </a:r>
            <a:endParaRPr lang="en-US" sz="4450" dirty="0"/>
          </a:p>
        </p:txBody>
      </p:sp>
      <p:sp>
        <p:nvSpPr>
          <p:cNvPr id="4" name="Shape 1"/>
          <p:cNvSpPr/>
          <p:nvPr/>
        </p:nvSpPr>
        <p:spPr>
          <a:xfrm>
            <a:off x="6280190" y="3022163"/>
            <a:ext cx="3664863" cy="1685092"/>
          </a:xfrm>
          <a:prstGeom prst="roundRect">
            <a:avLst>
              <a:gd name="adj" fmla="val 5654"/>
            </a:avLst>
          </a:prstGeom>
          <a:solidFill>
            <a:srgbClr val="F7EDD4"/>
          </a:solidFill>
          <a:ln w="7620">
            <a:solidFill>
              <a:srgbClr val="DDD3BA"/>
            </a:solidFill>
            <a:prstDash val="solid"/>
          </a:ln>
        </p:spPr>
      </p:sp>
      <p:sp>
        <p:nvSpPr>
          <p:cNvPr id="5" name="Text 2"/>
          <p:cNvSpPr/>
          <p:nvPr/>
        </p:nvSpPr>
        <p:spPr>
          <a:xfrm>
            <a:off x="6514624" y="3256598"/>
            <a:ext cx="3004899" cy="354330"/>
          </a:xfrm>
          <a:prstGeom prst="rect">
            <a:avLst/>
          </a:prstGeom>
          <a:noFill/>
          <a:ln/>
        </p:spPr>
        <p:txBody>
          <a:bodyPr wrap="non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Losing Market Share</a:t>
            </a:r>
            <a:endParaRPr lang="en-US" sz="2200" dirty="0"/>
          </a:p>
        </p:txBody>
      </p:sp>
      <p:sp>
        <p:nvSpPr>
          <p:cNvPr id="6" name="Text 3"/>
          <p:cNvSpPr/>
          <p:nvPr/>
        </p:nvSpPr>
        <p:spPr>
          <a:xfrm>
            <a:off x="6514624" y="3747016"/>
            <a:ext cx="3195995" cy="725805"/>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AtliQ Grands faces increasing competition.</a:t>
            </a:r>
            <a:endParaRPr lang="en-US" sz="1750" dirty="0"/>
          </a:p>
        </p:txBody>
      </p:sp>
      <p:sp>
        <p:nvSpPr>
          <p:cNvPr id="7" name="Shape 4"/>
          <p:cNvSpPr/>
          <p:nvPr/>
        </p:nvSpPr>
        <p:spPr>
          <a:xfrm>
            <a:off x="10171867" y="3022163"/>
            <a:ext cx="3664863" cy="1685092"/>
          </a:xfrm>
          <a:prstGeom prst="roundRect">
            <a:avLst>
              <a:gd name="adj" fmla="val 5654"/>
            </a:avLst>
          </a:prstGeom>
          <a:solidFill>
            <a:srgbClr val="F7EDD4"/>
          </a:solidFill>
          <a:ln w="7620">
            <a:solidFill>
              <a:srgbClr val="DDD3BA"/>
            </a:solidFill>
            <a:prstDash val="solid"/>
          </a:ln>
        </p:spPr>
      </p:sp>
      <p:sp>
        <p:nvSpPr>
          <p:cNvPr id="8" name="Text 5"/>
          <p:cNvSpPr/>
          <p:nvPr/>
        </p:nvSpPr>
        <p:spPr>
          <a:xfrm>
            <a:off x="10406301" y="3256598"/>
            <a:ext cx="3028474" cy="354330"/>
          </a:xfrm>
          <a:prstGeom prst="rect">
            <a:avLst/>
          </a:prstGeom>
          <a:noFill/>
          <a:ln/>
        </p:spPr>
        <p:txBody>
          <a:bodyPr wrap="non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Ineffective Decisions</a:t>
            </a:r>
            <a:endParaRPr lang="en-US" sz="2200" dirty="0"/>
          </a:p>
        </p:txBody>
      </p:sp>
      <p:sp>
        <p:nvSpPr>
          <p:cNvPr id="9" name="Text 6"/>
          <p:cNvSpPr/>
          <p:nvPr/>
        </p:nvSpPr>
        <p:spPr>
          <a:xfrm>
            <a:off x="10406301" y="3747016"/>
            <a:ext cx="3195995" cy="725805"/>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Strategic decisions are not data-driven.</a:t>
            </a:r>
            <a:endParaRPr lang="en-US" sz="1750" dirty="0"/>
          </a:p>
        </p:txBody>
      </p:sp>
      <p:sp>
        <p:nvSpPr>
          <p:cNvPr id="10" name="Shape 7"/>
          <p:cNvSpPr/>
          <p:nvPr/>
        </p:nvSpPr>
        <p:spPr>
          <a:xfrm>
            <a:off x="6280190" y="4934069"/>
            <a:ext cx="7556421" cy="1322189"/>
          </a:xfrm>
          <a:prstGeom prst="roundRect">
            <a:avLst>
              <a:gd name="adj" fmla="val 7205"/>
            </a:avLst>
          </a:prstGeom>
          <a:solidFill>
            <a:srgbClr val="F7EDD4"/>
          </a:solidFill>
          <a:ln w="7620">
            <a:solidFill>
              <a:srgbClr val="DDD3BA"/>
            </a:solidFill>
            <a:prstDash val="solid"/>
          </a:ln>
        </p:spPr>
      </p:sp>
      <p:sp>
        <p:nvSpPr>
          <p:cNvPr id="11" name="Text 8"/>
          <p:cNvSpPr/>
          <p:nvPr/>
        </p:nvSpPr>
        <p:spPr>
          <a:xfrm>
            <a:off x="6514624" y="516850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Objective</a:t>
            </a:r>
            <a:endParaRPr lang="en-US" sz="2200" dirty="0"/>
          </a:p>
        </p:txBody>
      </p:sp>
      <p:sp>
        <p:nvSpPr>
          <p:cNvPr id="12" name="Text 9"/>
          <p:cNvSpPr/>
          <p:nvPr/>
        </p:nvSpPr>
        <p:spPr>
          <a:xfrm>
            <a:off x="6514624" y="5658922"/>
            <a:ext cx="7087553" cy="362903"/>
          </a:xfrm>
          <a:prstGeom prst="rect">
            <a:avLst/>
          </a:prstGeom>
          <a:noFill/>
          <a:ln/>
        </p:spPr>
        <p:txBody>
          <a:bodyPr wrap="non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Create dashboard for performance monitoring.</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005489"/>
            <a:ext cx="5670590" cy="708779"/>
          </a:xfrm>
          <a:prstGeom prst="rect">
            <a:avLst/>
          </a:prstGeom>
          <a:noFill/>
          <a:ln/>
        </p:spPr>
        <p:txBody>
          <a:bodyPr wrap="none" lIns="0" tIns="0" rIns="0" bIns="0" rtlCol="0" anchor="t"/>
          <a:lstStyle/>
          <a:p>
            <a:pPr marL="0" indent="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Project Scope</a:t>
            </a:r>
            <a:endParaRPr lang="en-US" sz="4450" dirty="0"/>
          </a:p>
        </p:txBody>
      </p:sp>
      <p:sp>
        <p:nvSpPr>
          <p:cNvPr id="4" name="Shape 1"/>
          <p:cNvSpPr/>
          <p:nvPr/>
        </p:nvSpPr>
        <p:spPr>
          <a:xfrm>
            <a:off x="6280190" y="3309580"/>
            <a:ext cx="510302" cy="510302"/>
          </a:xfrm>
          <a:prstGeom prst="roundRect">
            <a:avLst>
              <a:gd name="adj" fmla="val 18669"/>
            </a:avLst>
          </a:prstGeom>
          <a:solidFill>
            <a:srgbClr val="F7EDD4"/>
          </a:solidFill>
          <a:ln w="7620">
            <a:solidFill>
              <a:srgbClr val="DDD3BA"/>
            </a:solidFill>
            <a:prstDash val="solid"/>
          </a:ln>
        </p:spPr>
      </p:sp>
      <p:sp>
        <p:nvSpPr>
          <p:cNvPr id="5" name="Text 2"/>
          <p:cNvSpPr/>
          <p:nvPr/>
        </p:nvSpPr>
        <p:spPr>
          <a:xfrm>
            <a:off x="6459379" y="3394591"/>
            <a:ext cx="151805" cy="34028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1</a:t>
            </a:r>
            <a:endParaRPr lang="en-US" sz="2650" dirty="0"/>
          </a:p>
        </p:txBody>
      </p:sp>
      <p:sp>
        <p:nvSpPr>
          <p:cNvPr id="6" name="Text 3"/>
          <p:cNvSpPr/>
          <p:nvPr/>
        </p:nvSpPr>
        <p:spPr>
          <a:xfrm>
            <a:off x="7017306" y="330958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Revenue Analysis</a:t>
            </a:r>
            <a:endParaRPr lang="en-US" sz="2200" dirty="0"/>
          </a:p>
        </p:txBody>
      </p:sp>
      <p:sp>
        <p:nvSpPr>
          <p:cNvPr id="7" name="Text 4"/>
          <p:cNvSpPr/>
          <p:nvPr/>
        </p:nvSpPr>
        <p:spPr>
          <a:xfrm>
            <a:off x="7017306" y="3799999"/>
            <a:ext cx="2927747" cy="725805"/>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Focus on revenue realized and booking platforms.</a:t>
            </a:r>
            <a:endParaRPr lang="en-US" sz="1750" dirty="0"/>
          </a:p>
        </p:txBody>
      </p:sp>
      <p:sp>
        <p:nvSpPr>
          <p:cNvPr id="8" name="Shape 5"/>
          <p:cNvSpPr/>
          <p:nvPr/>
        </p:nvSpPr>
        <p:spPr>
          <a:xfrm>
            <a:off x="10171867" y="3309580"/>
            <a:ext cx="510302" cy="510302"/>
          </a:xfrm>
          <a:prstGeom prst="roundRect">
            <a:avLst>
              <a:gd name="adj" fmla="val 18669"/>
            </a:avLst>
          </a:prstGeom>
          <a:solidFill>
            <a:srgbClr val="F7EDD4"/>
          </a:solidFill>
          <a:ln w="7620">
            <a:solidFill>
              <a:srgbClr val="DDD3BA"/>
            </a:solidFill>
            <a:prstDash val="solid"/>
          </a:ln>
        </p:spPr>
      </p:sp>
      <p:sp>
        <p:nvSpPr>
          <p:cNvPr id="9" name="Text 6"/>
          <p:cNvSpPr/>
          <p:nvPr/>
        </p:nvSpPr>
        <p:spPr>
          <a:xfrm>
            <a:off x="10322243" y="3394591"/>
            <a:ext cx="209550" cy="34028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2</a:t>
            </a:r>
            <a:endParaRPr lang="en-US" sz="2650" dirty="0"/>
          </a:p>
        </p:txBody>
      </p:sp>
      <p:sp>
        <p:nvSpPr>
          <p:cNvPr id="10" name="Text 7"/>
          <p:cNvSpPr/>
          <p:nvPr/>
        </p:nvSpPr>
        <p:spPr>
          <a:xfrm>
            <a:off x="10908983" y="330958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Occupancy Trends</a:t>
            </a:r>
            <a:endParaRPr lang="en-US" sz="2200" dirty="0"/>
          </a:p>
        </p:txBody>
      </p:sp>
      <p:sp>
        <p:nvSpPr>
          <p:cNvPr id="11" name="Text 8"/>
          <p:cNvSpPr/>
          <p:nvPr/>
        </p:nvSpPr>
        <p:spPr>
          <a:xfrm>
            <a:off x="10908983" y="3799999"/>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Monitor occupancy rates and room category performance.</a:t>
            </a:r>
            <a:endParaRPr lang="en-US" sz="1750" dirty="0"/>
          </a:p>
        </p:txBody>
      </p:sp>
      <p:sp>
        <p:nvSpPr>
          <p:cNvPr id="12" name="Shape 9"/>
          <p:cNvSpPr/>
          <p:nvPr/>
        </p:nvSpPr>
        <p:spPr>
          <a:xfrm>
            <a:off x="6280190" y="5370671"/>
            <a:ext cx="510302" cy="510302"/>
          </a:xfrm>
          <a:prstGeom prst="roundRect">
            <a:avLst>
              <a:gd name="adj" fmla="val 18669"/>
            </a:avLst>
          </a:prstGeom>
          <a:solidFill>
            <a:srgbClr val="F7EDD4"/>
          </a:solidFill>
          <a:ln w="7620">
            <a:solidFill>
              <a:srgbClr val="DDD3BA"/>
            </a:solidFill>
            <a:prstDash val="solid"/>
          </a:ln>
        </p:spPr>
      </p:sp>
      <p:sp>
        <p:nvSpPr>
          <p:cNvPr id="13" name="Text 10"/>
          <p:cNvSpPr/>
          <p:nvPr/>
        </p:nvSpPr>
        <p:spPr>
          <a:xfrm>
            <a:off x="6430566" y="5455682"/>
            <a:ext cx="209550" cy="34028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3</a:t>
            </a:r>
            <a:endParaRPr lang="en-US" sz="2650" dirty="0"/>
          </a:p>
        </p:txBody>
      </p:sp>
      <p:sp>
        <p:nvSpPr>
          <p:cNvPr id="14" name="Text 11"/>
          <p:cNvSpPr/>
          <p:nvPr/>
        </p:nvSpPr>
        <p:spPr>
          <a:xfrm>
            <a:off x="7017306" y="5370671"/>
            <a:ext cx="2835235" cy="354330"/>
          </a:xfrm>
          <a:prstGeom prst="rect">
            <a:avLst/>
          </a:prstGeom>
          <a:noFill/>
          <a:ln/>
        </p:spPr>
        <p:txBody>
          <a:bodyPr wrap="non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Additional KPIs</a:t>
            </a:r>
            <a:endParaRPr lang="en-US" sz="2200" dirty="0"/>
          </a:p>
        </p:txBody>
      </p:sp>
      <p:sp>
        <p:nvSpPr>
          <p:cNvPr id="15" name="Text 12"/>
          <p:cNvSpPr/>
          <p:nvPr/>
        </p:nvSpPr>
        <p:spPr>
          <a:xfrm>
            <a:off x="7017306" y="5861090"/>
            <a:ext cx="6819305" cy="1434792"/>
          </a:xfrm>
          <a:prstGeom prst="rect">
            <a:avLst/>
          </a:prstGeom>
          <a:noFill/>
          <a:ln/>
        </p:spPr>
        <p:txBody>
          <a:bodyPr wrap="non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Address Revenue , ADR, DSRN, </a:t>
            </a:r>
            <a:r>
              <a:rPr lang="en-US" sz="1750" dirty="0" err="1">
                <a:solidFill>
                  <a:srgbClr val="454240"/>
                </a:solidFill>
                <a:latin typeface="DM Sans" pitchFamily="34" charset="0"/>
                <a:ea typeface="DM Sans" pitchFamily="34" charset="-122"/>
                <a:cs typeface="DM Sans" pitchFamily="34" charset="-120"/>
              </a:rPr>
              <a:t>RevPar</a:t>
            </a:r>
            <a:r>
              <a:rPr lang="en-US" sz="1750" dirty="0">
                <a:solidFill>
                  <a:srgbClr val="454240"/>
                </a:solidFill>
                <a:latin typeface="DM Sans" pitchFamily="34" charset="0"/>
                <a:ea typeface="DM Sans" pitchFamily="34" charset="-122"/>
                <a:cs typeface="DM Sans" pitchFamily="34" charset="-120"/>
              </a:rPr>
              <a:t>, Occupation% , </a:t>
            </a:r>
            <a:r>
              <a:rPr lang="en-US" sz="1750" dirty="0" err="1">
                <a:solidFill>
                  <a:srgbClr val="454240"/>
                </a:solidFill>
                <a:latin typeface="DM Sans" pitchFamily="34" charset="0"/>
                <a:ea typeface="DM Sans" pitchFamily="34" charset="-122"/>
                <a:cs typeface="DM Sans" pitchFamily="34" charset="-120"/>
              </a:rPr>
              <a:t>Realisation</a:t>
            </a:r>
            <a:r>
              <a:rPr lang="en-US" sz="1750" dirty="0">
                <a:solidFill>
                  <a:srgbClr val="454240"/>
                </a:solidFill>
                <a:latin typeface="DM Sans" pitchFamily="34" charset="0"/>
                <a:ea typeface="DM Sans" pitchFamily="34" charset="-122"/>
                <a:cs typeface="DM Sans" pitchFamily="34" charset="-120"/>
              </a:rPr>
              <a:t>%</a:t>
            </a:r>
          </a:p>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and other measures.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91596"/>
          </a:xfrm>
          <a:prstGeom prst="rect">
            <a:avLst/>
          </a:prstGeom>
        </p:spPr>
      </p:pic>
      <p:sp>
        <p:nvSpPr>
          <p:cNvPr id="3" name="Text 0"/>
          <p:cNvSpPr/>
          <p:nvPr/>
        </p:nvSpPr>
        <p:spPr>
          <a:xfrm>
            <a:off x="692346" y="2770221"/>
            <a:ext cx="7130772" cy="572810"/>
          </a:xfrm>
          <a:prstGeom prst="rect">
            <a:avLst/>
          </a:prstGeom>
          <a:noFill/>
          <a:ln/>
        </p:spPr>
        <p:txBody>
          <a:bodyPr wrap="none" lIns="0" tIns="0" rIns="0" bIns="0" rtlCol="0" anchor="t"/>
          <a:lstStyle/>
          <a:p>
            <a:pPr marL="0" indent="0">
              <a:lnSpc>
                <a:spcPts val="4500"/>
              </a:lnSpc>
              <a:buNone/>
            </a:pPr>
            <a:r>
              <a:rPr lang="en-US" sz="3600" dirty="0">
                <a:solidFill>
                  <a:srgbClr val="5C4E3D"/>
                </a:solidFill>
                <a:latin typeface="Libre Baskerville" pitchFamily="34" charset="0"/>
                <a:ea typeface="Libre Baskerville" pitchFamily="34" charset="-122"/>
                <a:cs typeface="Libre Baskerville" pitchFamily="34" charset="-120"/>
              </a:rPr>
              <a:t>Data Source – codebasics.com</a:t>
            </a:r>
            <a:endParaRPr lang="en-US" sz="3600" dirty="0"/>
          </a:p>
        </p:txBody>
      </p:sp>
      <p:pic>
        <p:nvPicPr>
          <p:cNvPr id="4" name="Image 1" descr="preencoded.png"/>
          <p:cNvPicPr>
            <a:picLocks noChangeAspect="1"/>
          </p:cNvPicPr>
          <p:nvPr/>
        </p:nvPicPr>
        <p:blipFill>
          <a:blip r:embed="rId4"/>
          <a:stretch>
            <a:fillRect/>
          </a:stretch>
        </p:blipFill>
        <p:spPr>
          <a:xfrm>
            <a:off x="3339226" y="4531465"/>
            <a:ext cx="458272" cy="458272"/>
          </a:xfrm>
          <a:prstGeom prst="rect">
            <a:avLst/>
          </a:prstGeom>
        </p:spPr>
      </p:pic>
      <p:sp>
        <p:nvSpPr>
          <p:cNvPr id="5" name="Text 1"/>
          <p:cNvSpPr/>
          <p:nvPr/>
        </p:nvSpPr>
        <p:spPr>
          <a:xfrm>
            <a:off x="1505901" y="5172974"/>
            <a:ext cx="2291596" cy="286464"/>
          </a:xfrm>
          <a:prstGeom prst="rect">
            <a:avLst/>
          </a:prstGeom>
          <a:noFill/>
          <a:ln/>
        </p:spPr>
        <p:txBody>
          <a:bodyPr wrap="none" lIns="0" tIns="0" rIns="0" bIns="0" rtlCol="0" anchor="t"/>
          <a:lstStyle/>
          <a:p>
            <a:pPr marL="0" indent="0" algn="r">
              <a:lnSpc>
                <a:spcPts val="2250"/>
              </a:lnSpc>
              <a:buNone/>
            </a:pPr>
            <a:r>
              <a:rPr lang="en-US" sz="1800" dirty="0">
                <a:solidFill>
                  <a:srgbClr val="454240"/>
                </a:solidFill>
                <a:latin typeface="Libre Baskerville" pitchFamily="34" charset="0"/>
                <a:ea typeface="Libre Baskerville" pitchFamily="34" charset="-122"/>
                <a:cs typeface="Libre Baskerville" pitchFamily="34" charset="-120"/>
              </a:rPr>
              <a:t>fact_bookings</a:t>
            </a:r>
            <a:endParaRPr lang="en-US" sz="1800" dirty="0"/>
          </a:p>
        </p:txBody>
      </p:sp>
      <p:sp>
        <p:nvSpPr>
          <p:cNvPr id="6" name="Text 2"/>
          <p:cNvSpPr/>
          <p:nvPr/>
        </p:nvSpPr>
        <p:spPr>
          <a:xfrm>
            <a:off x="666987" y="5569333"/>
            <a:ext cx="3130510" cy="293370"/>
          </a:xfrm>
          <a:prstGeom prst="rect">
            <a:avLst/>
          </a:prstGeom>
          <a:noFill/>
          <a:ln/>
        </p:spPr>
        <p:txBody>
          <a:bodyPr wrap="none" lIns="0" tIns="0" rIns="0" bIns="0" rtlCol="0" anchor="t"/>
          <a:lstStyle/>
          <a:p>
            <a:pPr marL="0" indent="0" algn="r">
              <a:lnSpc>
                <a:spcPts val="2300"/>
              </a:lnSpc>
              <a:buNone/>
            </a:pPr>
            <a:r>
              <a:rPr lang="en-US" sz="1400" dirty="0">
                <a:solidFill>
                  <a:srgbClr val="454240"/>
                </a:solidFill>
                <a:latin typeface="DM Sans" pitchFamily="34" charset="0"/>
                <a:ea typeface="DM Sans" pitchFamily="34" charset="-122"/>
                <a:cs typeface="DM Sans" pitchFamily="34" charset="-120"/>
              </a:rPr>
              <a:t>Booking details and revenue.</a:t>
            </a:r>
            <a:endParaRPr lang="en-US" sz="1400" dirty="0"/>
          </a:p>
        </p:txBody>
      </p:sp>
      <p:pic>
        <p:nvPicPr>
          <p:cNvPr id="7" name="Image 2" descr="preencoded.png"/>
          <p:cNvPicPr>
            <a:picLocks noChangeAspect="1"/>
          </p:cNvPicPr>
          <p:nvPr/>
        </p:nvPicPr>
        <p:blipFill>
          <a:blip r:embed="rId5"/>
          <a:stretch>
            <a:fillRect/>
          </a:stretch>
        </p:blipFill>
        <p:spPr>
          <a:xfrm>
            <a:off x="6744770" y="4531465"/>
            <a:ext cx="458272" cy="458272"/>
          </a:xfrm>
          <a:prstGeom prst="rect">
            <a:avLst/>
          </a:prstGeom>
        </p:spPr>
      </p:pic>
      <p:sp>
        <p:nvSpPr>
          <p:cNvPr id="8" name="Text 3"/>
          <p:cNvSpPr/>
          <p:nvPr/>
        </p:nvSpPr>
        <p:spPr>
          <a:xfrm>
            <a:off x="4911446" y="5172974"/>
            <a:ext cx="2291596" cy="286464"/>
          </a:xfrm>
          <a:prstGeom prst="rect">
            <a:avLst/>
          </a:prstGeom>
          <a:noFill/>
          <a:ln/>
        </p:spPr>
        <p:txBody>
          <a:bodyPr wrap="none" lIns="0" tIns="0" rIns="0" bIns="0" rtlCol="0" anchor="t"/>
          <a:lstStyle/>
          <a:p>
            <a:pPr marL="0" indent="0" algn="r">
              <a:lnSpc>
                <a:spcPts val="2250"/>
              </a:lnSpc>
              <a:buNone/>
            </a:pPr>
            <a:r>
              <a:rPr lang="en-US" sz="1800" dirty="0">
                <a:solidFill>
                  <a:srgbClr val="454240"/>
                </a:solidFill>
                <a:latin typeface="Libre Baskerville" pitchFamily="34" charset="0"/>
                <a:ea typeface="Libre Baskerville" pitchFamily="34" charset="-122"/>
                <a:cs typeface="Libre Baskerville" pitchFamily="34" charset="-120"/>
              </a:rPr>
              <a:t>dim_hotels</a:t>
            </a:r>
            <a:endParaRPr lang="en-US" sz="1800" dirty="0"/>
          </a:p>
        </p:txBody>
      </p:sp>
      <p:sp>
        <p:nvSpPr>
          <p:cNvPr id="9" name="Text 4"/>
          <p:cNvSpPr/>
          <p:nvPr/>
        </p:nvSpPr>
        <p:spPr>
          <a:xfrm>
            <a:off x="4072412" y="5569333"/>
            <a:ext cx="3130629" cy="293370"/>
          </a:xfrm>
          <a:prstGeom prst="rect">
            <a:avLst/>
          </a:prstGeom>
          <a:noFill/>
          <a:ln/>
        </p:spPr>
        <p:txBody>
          <a:bodyPr wrap="none" lIns="0" tIns="0" rIns="0" bIns="0" rtlCol="0" anchor="t"/>
          <a:lstStyle/>
          <a:p>
            <a:pPr marL="0" indent="0" algn="r">
              <a:lnSpc>
                <a:spcPts val="2300"/>
              </a:lnSpc>
              <a:buNone/>
            </a:pPr>
            <a:r>
              <a:rPr lang="en-US" sz="1400" dirty="0">
                <a:solidFill>
                  <a:srgbClr val="454240"/>
                </a:solidFill>
                <a:latin typeface="DM Sans" pitchFamily="34" charset="0"/>
                <a:ea typeface="DM Sans" pitchFamily="34" charset="-122"/>
                <a:cs typeface="DM Sans" pitchFamily="34" charset="-120"/>
              </a:rPr>
              <a:t>Hotel metadata and locations.</a:t>
            </a:r>
            <a:endParaRPr lang="en-US" sz="1400" dirty="0"/>
          </a:p>
        </p:txBody>
      </p:sp>
      <p:pic>
        <p:nvPicPr>
          <p:cNvPr id="10" name="Image 3" descr="preencoded.png"/>
          <p:cNvPicPr>
            <a:picLocks noChangeAspect="1"/>
          </p:cNvPicPr>
          <p:nvPr/>
        </p:nvPicPr>
        <p:blipFill>
          <a:blip r:embed="rId6"/>
          <a:stretch>
            <a:fillRect/>
          </a:stretch>
        </p:blipFill>
        <p:spPr>
          <a:xfrm>
            <a:off x="10150315" y="4531465"/>
            <a:ext cx="458272" cy="458272"/>
          </a:xfrm>
          <a:prstGeom prst="rect">
            <a:avLst/>
          </a:prstGeom>
        </p:spPr>
      </p:pic>
      <p:sp>
        <p:nvSpPr>
          <p:cNvPr id="11" name="Text 5"/>
          <p:cNvSpPr/>
          <p:nvPr/>
        </p:nvSpPr>
        <p:spPr>
          <a:xfrm>
            <a:off x="8316991" y="5172974"/>
            <a:ext cx="2291596" cy="286464"/>
          </a:xfrm>
          <a:prstGeom prst="rect">
            <a:avLst/>
          </a:prstGeom>
          <a:noFill/>
          <a:ln/>
        </p:spPr>
        <p:txBody>
          <a:bodyPr wrap="none" lIns="0" tIns="0" rIns="0" bIns="0" rtlCol="0" anchor="t"/>
          <a:lstStyle/>
          <a:p>
            <a:pPr marL="0" indent="0" algn="r">
              <a:lnSpc>
                <a:spcPts val="2250"/>
              </a:lnSpc>
              <a:buNone/>
            </a:pPr>
            <a:r>
              <a:rPr lang="en-US" sz="1800" dirty="0">
                <a:solidFill>
                  <a:srgbClr val="454240"/>
                </a:solidFill>
                <a:latin typeface="Libre Baskerville" pitchFamily="34" charset="0"/>
                <a:ea typeface="Libre Baskerville" pitchFamily="34" charset="-122"/>
                <a:cs typeface="Libre Baskerville" pitchFamily="34" charset="-120"/>
              </a:rPr>
              <a:t>dim_rooms</a:t>
            </a:r>
            <a:endParaRPr lang="en-US" sz="1800" dirty="0"/>
          </a:p>
        </p:txBody>
      </p:sp>
      <p:sp>
        <p:nvSpPr>
          <p:cNvPr id="12" name="Text 6"/>
          <p:cNvSpPr/>
          <p:nvPr/>
        </p:nvSpPr>
        <p:spPr>
          <a:xfrm>
            <a:off x="7477957" y="5569333"/>
            <a:ext cx="3130629" cy="293370"/>
          </a:xfrm>
          <a:prstGeom prst="rect">
            <a:avLst/>
          </a:prstGeom>
          <a:noFill/>
          <a:ln/>
        </p:spPr>
        <p:txBody>
          <a:bodyPr wrap="none" lIns="0" tIns="0" rIns="0" bIns="0" rtlCol="0" anchor="t"/>
          <a:lstStyle/>
          <a:p>
            <a:pPr marL="0" indent="0" algn="r">
              <a:lnSpc>
                <a:spcPts val="2300"/>
              </a:lnSpc>
              <a:buNone/>
            </a:pPr>
            <a:r>
              <a:rPr lang="en-US" sz="1400" dirty="0">
                <a:solidFill>
                  <a:srgbClr val="454240"/>
                </a:solidFill>
                <a:latin typeface="DM Sans" pitchFamily="34" charset="0"/>
                <a:ea typeface="DM Sans" pitchFamily="34" charset="-122"/>
                <a:cs typeface="DM Sans" pitchFamily="34" charset="-120"/>
              </a:rPr>
              <a:t>Room classifications.</a:t>
            </a:r>
            <a:endParaRPr lang="en-US" sz="1400" dirty="0"/>
          </a:p>
        </p:txBody>
      </p:sp>
      <p:pic>
        <p:nvPicPr>
          <p:cNvPr id="13" name="Image 4" descr="preencoded.png"/>
          <p:cNvPicPr>
            <a:picLocks noChangeAspect="1"/>
          </p:cNvPicPr>
          <p:nvPr/>
        </p:nvPicPr>
        <p:blipFill>
          <a:blip r:embed="rId7"/>
          <a:stretch>
            <a:fillRect/>
          </a:stretch>
        </p:blipFill>
        <p:spPr>
          <a:xfrm>
            <a:off x="13555860" y="4531465"/>
            <a:ext cx="458272" cy="458272"/>
          </a:xfrm>
          <a:prstGeom prst="rect">
            <a:avLst/>
          </a:prstGeom>
        </p:spPr>
      </p:pic>
      <p:sp>
        <p:nvSpPr>
          <p:cNvPr id="14" name="Text 7"/>
          <p:cNvSpPr/>
          <p:nvPr/>
        </p:nvSpPr>
        <p:spPr>
          <a:xfrm>
            <a:off x="11722535" y="5172974"/>
            <a:ext cx="2291596" cy="286464"/>
          </a:xfrm>
          <a:prstGeom prst="rect">
            <a:avLst/>
          </a:prstGeom>
          <a:noFill/>
          <a:ln/>
        </p:spPr>
        <p:txBody>
          <a:bodyPr wrap="none" lIns="0" tIns="0" rIns="0" bIns="0" rtlCol="0" anchor="t"/>
          <a:lstStyle/>
          <a:p>
            <a:pPr marL="0" indent="0" algn="r">
              <a:lnSpc>
                <a:spcPts val="2250"/>
              </a:lnSpc>
              <a:buNone/>
            </a:pPr>
            <a:r>
              <a:rPr lang="en-US" sz="1800" dirty="0">
                <a:solidFill>
                  <a:srgbClr val="454240"/>
                </a:solidFill>
                <a:latin typeface="Libre Baskerville" pitchFamily="34" charset="0"/>
                <a:ea typeface="Libre Baskerville" pitchFamily="34" charset="-122"/>
                <a:cs typeface="Libre Baskerville" pitchFamily="34" charset="-120"/>
              </a:rPr>
              <a:t>dim_date</a:t>
            </a:r>
            <a:endParaRPr lang="en-US" sz="1800" dirty="0"/>
          </a:p>
        </p:txBody>
      </p:sp>
      <p:sp>
        <p:nvSpPr>
          <p:cNvPr id="15" name="Text 8"/>
          <p:cNvSpPr/>
          <p:nvPr/>
        </p:nvSpPr>
        <p:spPr>
          <a:xfrm>
            <a:off x="10883502" y="5569333"/>
            <a:ext cx="3130629" cy="586740"/>
          </a:xfrm>
          <a:prstGeom prst="rect">
            <a:avLst/>
          </a:prstGeom>
          <a:noFill/>
          <a:ln/>
        </p:spPr>
        <p:txBody>
          <a:bodyPr wrap="square" lIns="0" tIns="0" rIns="0" bIns="0" rtlCol="0" anchor="t"/>
          <a:lstStyle/>
          <a:p>
            <a:pPr marL="0" indent="0" algn="r">
              <a:lnSpc>
                <a:spcPts val="2300"/>
              </a:lnSpc>
              <a:buNone/>
            </a:pPr>
            <a:r>
              <a:rPr lang="en-US" sz="1400" dirty="0">
                <a:solidFill>
                  <a:srgbClr val="454240"/>
                </a:solidFill>
                <a:latin typeface="DM Sans" pitchFamily="34" charset="0"/>
                <a:ea typeface="DM Sans" pitchFamily="34" charset="-122"/>
                <a:cs typeface="DM Sans" pitchFamily="34" charset="-120"/>
              </a:rPr>
              <a:t>Date-related dimensions and attributes.</a:t>
            </a:r>
            <a:endParaRPr lang="en-US" sz="1400" dirty="0"/>
          </a:p>
        </p:txBody>
      </p:sp>
      <p:pic>
        <p:nvPicPr>
          <p:cNvPr id="16" name="Image 5" descr="preencoded.png"/>
          <p:cNvPicPr>
            <a:picLocks noChangeAspect="1"/>
          </p:cNvPicPr>
          <p:nvPr/>
        </p:nvPicPr>
        <p:blipFill>
          <a:blip r:embed="rId8"/>
          <a:stretch>
            <a:fillRect/>
          </a:stretch>
        </p:blipFill>
        <p:spPr>
          <a:xfrm>
            <a:off x="3339225" y="6315920"/>
            <a:ext cx="458272" cy="458272"/>
          </a:xfrm>
          <a:prstGeom prst="rect">
            <a:avLst/>
          </a:prstGeom>
        </p:spPr>
      </p:pic>
      <p:sp>
        <p:nvSpPr>
          <p:cNvPr id="17" name="Text 9"/>
          <p:cNvSpPr/>
          <p:nvPr/>
        </p:nvSpPr>
        <p:spPr>
          <a:xfrm>
            <a:off x="692346" y="6957429"/>
            <a:ext cx="3105150" cy="286464"/>
          </a:xfrm>
          <a:prstGeom prst="rect">
            <a:avLst/>
          </a:prstGeom>
          <a:noFill/>
          <a:ln/>
        </p:spPr>
        <p:txBody>
          <a:bodyPr wrap="none" lIns="0" tIns="0" rIns="0" bIns="0" rtlCol="0" anchor="t"/>
          <a:lstStyle/>
          <a:p>
            <a:pPr marL="0" indent="0" algn="r">
              <a:lnSpc>
                <a:spcPts val="2250"/>
              </a:lnSpc>
              <a:buNone/>
            </a:pPr>
            <a:r>
              <a:rPr lang="en-US" sz="1800" dirty="0">
                <a:solidFill>
                  <a:srgbClr val="454240"/>
                </a:solidFill>
                <a:latin typeface="Libre Baskerville" pitchFamily="34" charset="0"/>
                <a:ea typeface="Libre Baskerville" pitchFamily="34" charset="-122"/>
                <a:cs typeface="Libre Baskerville" pitchFamily="34" charset="-120"/>
              </a:rPr>
              <a:t>fact_aggregated_bookings</a:t>
            </a:r>
            <a:endParaRPr lang="en-US" sz="1800" dirty="0"/>
          </a:p>
        </p:txBody>
      </p:sp>
      <p:sp>
        <p:nvSpPr>
          <p:cNvPr id="18" name="Text 10"/>
          <p:cNvSpPr/>
          <p:nvPr/>
        </p:nvSpPr>
        <p:spPr>
          <a:xfrm>
            <a:off x="666867" y="7353788"/>
            <a:ext cx="3130629" cy="586740"/>
          </a:xfrm>
          <a:prstGeom prst="rect">
            <a:avLst/>
          </a:prstGeom>
          <a:noFill/>
          <a:ln/>
        </p:spPr>
        <p:txBody>
          <a:bodyPr wrap="square" lIns="0" tIns="0" rIns="0" bIns="0" rtlCol="0" anchor="t"/>
          <a:lstStyle/>
          <a:p>
            <a:pPr marL="0" indent="0" algn="r">
              <a:lnSpc>
                <a:spcPts val="2300"/>
              </a:lnSpc>
              <a:buNone/>
            </a:pPr>
            <a:r>
              <a:rPr lang="en-US" sz="1400" dirty="0">
                <a:solidFill>
                  <a:srgbClr val="454240"/>
                </a:solidFill>
                <a:latin typeface="DM Sans" pitchFamily="34" charset="0"/>
                <a:ea typeface="DM Sans" pitchFamily="34" charset="-122"/>
                <a:cs typeface="DM Sans" pitchFamily="34" charset="-120"/>
              </a:rPr>
              <a:t>Summarized booking metrics and analytics.</a:t>
            </a:r>
            <a:endParaRPr lang="en-US" sz="1400" dirty="0"/>
          </a:p>
        </p:txBody>
      </p:sp>
      <p:sp>
        <p:nvSpPr>
          <p:cNvPr id="19" name="TextBox 18">
            <a:extLst>
              <a:ext uri="{FF2B5EF4-FFF2-40B4-BE49-F238E27FC236}">
                <a16:creationId xmlns:a16="http://schemas.microsoft.com/office/drawing/2014/main" id="{E802A19A-E38F-4966-E105-71905DED37E2}"/>
              </a:ext>
            </a:extLst>
          </p:cNvPr>
          <p:cNvSpPr txBox="1"/>
          <p:nvPr/>
        </p:nvSpPr>
        <p:spPr>
          <a:xfrm>
            <a:off x="811369" y="3983381"/>
            <a:ext cx="4254623" cy="400110"/>
          </a:xfrm>
          <a:prstGeom prst="rect">
            <a:avLst/>
          </a:prstGeom>
          <a:noFill/>
        </p:spPr>
        <p:txBody>
          <a:bodyPr wrap="square" rtlCol="0">
            <a:spAutoFit/>
          </a:bodyPr>
          <a:lstStyle/>
          <a:p>
            <a:r>
              <a:rPr lang="en-IN" sz="2000" dirty="0">
                <a:latin typeface="Libre Baskerville" panose="02000000000000000000" pitchFamily="2" charset="0"/>
              </a:rPr>
              <a:t>List of Tables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54900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Methodology</a:t>
            </a:r>
            <a:endParaRPr lang="en-US" sz="4450" dirty="0"/>
          </a:p>
        </p:txBody>
      </p:sp>
      <p:pic>
        <p:nvPicPr>
          <p:cNvPr id="4" name="Image 1" descr="preencoded.png"/>
          <p:cNvPicPr>
            <a:picLocks noChangeAspect="1"/>
          </p:cNvPicPr>
          <p:nvPr/>
        </p:nvPicPr>
        <p:blipFill>
          <a:blip r:embed="rId4"/>
          <a:stretch>
            <a:fillRect/>
          </a:stretch>
        </p:blipFill>
        <p:spPr>
          <a:xfrm>
            <a:off x="793790" y="2597944"/>
            <a:ext cx="1134070" cy="1360884"/>
          </a:xfrm>
          <a:prstGeom prst="rect">
            <a:avLst/>
          </a:prstGeom>
        </p:spPr>
      </p:pic>
      <p:sp>
        <p:nvSpPr>
          <p:cNvPr id="5" name="Text 1"/>
          <p:cNvSpPr/>
          <p:nvPr/>
        </p:nvSpPr>
        <p:spPr>
          <a:xfrm>
            <a:off x="2268022" y="282475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Data Preparation</a:t>
            </a:r>
            <a:endParaRPr lang="en-US" sz="2200" dirty="0"/>
          </a:p>
        </p:txBody>
      </p:sp>
      <p:sp>
        <p:nvSpPr>
          <p:cNvPr id="6" name="Text 2"/>
          <p:cNvSpPr/>
          <p:nvPr/>
        </p:nvSpPr>
        <p:spPr>
          <a:xfrm>
            <a:off x="2268022" y="3315176"/>
            <a:ext cx="6082189"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Integrate data from multiple tables.</a:t>
            </a:r>
            <a:endParaRPr lang="en-US" sz="1750" dirty="0"/>
          </a:p>
        </p:txBody>
      </p:sp>
      <p:pic>
        <p:nvPicPr>
          <p:cNvPr id="7" name="Image 2" descr="preencoded.png"/>
          <p:cNvPicPr>
            <a:picLocks noChangeAspect="1"/>
          </p:cNvPicPr>
          <p:nvPr/>
        </p:nvPicPr>
        <p:blipFill>
          <a:blip r:embed="rId5"/>
          <a:stretch>
            <a:fillRect/>
          </a:stretch>
        </p:blipFill>
        <p:spPr>
          <a:xfrm>
            <a:off x="793790" y="3958828"/>
            <a:ext cx="1134070" cy="1360884"/>
          </a:xfrm>
          <a:prstGeom prst="rect">
            <a:avLst/>
          </a:prstGeom>
        </p:spPr>
      </p:pic>
      <p:sp>
        <p:nvSpPr>
          <p:cNvPr id="8" name="Text 3"/>
          <p:cNvSpPr/>
          <p:nvPr/>
        </p:nvSpPr>
        <p:spPr>
          <a:xfrm>
            <a:off x="2268022" y="418564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Dashboard Design</a:t>
            </a:r>
            <a:endParaRPr lang="en-US" sz="2200" dirty="0"/>
          </a:p>
        </p:txBody>
      </p:sp>
      <p:sp>
        <p:nvSpPr>
          <p:cNvPr id="9" name="Text 4"/>
          <p:cNvSpPr/>
          <p:nvPr/>
        </p:nvSpPr>
        <p:spPr>
          <a:xfrm>
            <a:off x="2268022" y="4676061"/>
            <a:ext cx="6082189"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Incorporate stakeholder inputs </a:t>
            </a:r>
            <a:r>
              <a:rPr lang="en-US" sz="1750" dirty="0" err="1">
                <a:solidFill>
                  <a:srgbClr val="454240"/>
                </a:solidFill>
                <a:latin typeface="DM Sans" pitchFamily="34" charset="0"/>
                <a:ea typeface="DM Sans" pitchFamily="34" charset="-122"/>
                <a:cs typeface="DM Sans" pitchFamily="34" charset="-120"/>
              </a:rPr>
              <a:t>i.e</a:t>
            </a:r>
            <a:r>
              <a:rPr lang="en-US" sz="1750" dirty="0">
                <a:solidFill>
                  <a:srgbClr val="454240"/>
                </a:solidFill>
                <a:latin typeface="DM Sans" pitchFamily="34" charset="0"/>
                <a:ea typeface="DM Sans" pitchFamily="34" charset="-122"/>
                <a:cs typeface="DM Sans" pitchFamily="34" charset="-120"/>
              </a:rPr>
              <a:t> the key measures</a:t>
            </a:r>
            <a:endParaRPr lang="en-US" sz="1750" dirty="0"/>
          </a:p>
        </p:txBody>
      </p:sp>
      <p:pic>
        <p:nvPicPr>
          <p:cNvPr id="10" name="Image 3" descr="preencoded.png"/>
          <p:cNvPicPr>
            <a:picLocks noChangeAspect="1"/>
          </p:cNvPicPr>
          <p:nvPr/>
        </p:nvPicPr>
        <p:blipFill>
          <a:blip r:embed="rId6"/>
          <a:stretch>
            <a:fillRect/>
          </a:stretch>
        </p:blipFill>
        <p:spPr>
          <a:xfrm>
            <a:off x="793790" y="5319713"/>
            <a:ext cx="1134070" cy="1360884"/>
          </a:xfrm>
          <a:prstGeom prst="rect">
            <a:avLst/>
          </a:prstGeom>
        </p:spPr>
      </p:pic>
      <p:sp>
        <p:nvSpPr>
          <p:cNvPr id="11" name="Text 5"/>
          <p:cNvSpPr/>
          <p:nvPr/>
        </p:nvSpPr>
        <p:spPr>
          <a:xfrm>
            <a:off x="2268022" y="554652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Interactivity</a:t>
            </a:r>
            <a:endParaRPr lang="en-US" sz="2200" dirty="0"/>
          </a:p>
        </p:txBody>
      </p:sp>
      <p:sp>
        <p:nvSpPr>
          <p:cNvPr id="12" name="Text 6"/>
          <p:cNvSpPr/>
          <p:nvPr/>
        </p:nvSpPr>
        <p:spPr>
          <a:xfrm>
            <a:off x="2268022" y="6036945"/>
            <a:ext cx="6082189"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Enable filtering and drill-downs.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404B78FB-7ACF-8B67-E567-CF2F217049D6}"/>
              </a:ext>
            </a:extLst>
          </p:cNvPr>
          <p:cNvSpPr>
            <a:spLocks noChangeArrowheads="1"/>
          </p:cNvSpPr>
          <p:nvPr/>
        </p:nvSpPr>
        <p:spPr bwMode="auto">
          <a:xfrm>
            <a:off x="3039415" y="-55945"/>
            <a:ext cx="7701566"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Arial" panose="020B0604020202020204" pitchFamily="34" charset="0"/>
              </a:rPr>
              <a:t>Key Performance Indicators (KPIs)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CA858460-73E7-CF11-629C-5477280701F4}"/>
              </a:ext>
            </a:extLst>
          </p:cNvPr>
          <p:cNvGraphicFramePr>
            <a:graphicFrameLocks noGrp="1"/>
          </p:cNvGraphicFramePr>
          <p:nvPr>
            <p:extLst>
              <p:ext uri="{D42A27DB-BD31-4B8C-83A1-F6EECF244321}">
                <p14:modId xmlns:p14="http://schemas.microsoft.com/office/powerpoint/2010/main" val="2089207413"/>
              </p:ext>
            </p:extLst>
          </p:nvPr>
        </p:nvGraphicFramePr>
        <p:xfrm>
          <a:off x="0" y="495838"/>
          <a:ext cx="14630400" cy="7629168"/>
        </p:xfrm>
        <a:graphic>
          <a:graphicData uri="http://schemas.openxmlformats.org/drawingml/2006/table">
            <a:tbl>
              <a:tblPr>
                <a:tableStyleId>{5DA37D80-6434-44D0-A028-1B22A696006F}</a:tableStyleId>
              </a:tblPr>
              <a:tblGrid>
                <a:gridCol w="1013834">
                  <a:extLst>
                    <a:ext uri="{9D8B030D-6E8A-4147-A177-3AD203B41FA5}">
                      <a16:colId xmlns:a16="http://schemas.microsoft.com/office/drawing/2014/main" val="1094349700"/>
                    </a:ext>
                  </a:extLst>
                </a:gridCol>
                <a:gridCol w="2058862">
                  <a:extLst>
                    <a:ext uri="{9D8B030D-6E8A-4147-A177-3AD203B41FA5}">
                      <a16:colId xmlns:a16="http://schemas.microsoft.com/office/drawing/2014/main" val="1166992870"/>
                    </a:ext>
                  </a:extLst>
                </a:gridCol>
                <a:gridCol w="4679231">
                  <a:extLst>
                    <a:ext uri="{9D8B030D-6E8A-4147-A177-3AD203B41FA5}">
                      <a16:colId xmlns:a16="http://schemas.microsoft.com/office/drawing/2014/main" val="205403210"/>
                    </a:ext>
                  </a:extLst>
                </a:gridCol>
                <a:gridCol w="4445271">
                  <a:extLst>
                    <a:ext uri="{9D8B030D-6E8A-4147-A177-3AD203B41FA5}">
                      <a16:colId xmlns:a16="http://schemas.microsoft.com/office/drawing/2014/main" val="115756727"/>
                    </a:ext>
                  </a:extLst>
                </a:gridCol>
                <a:gridCol w="2433202">
                  <a:extLst>
                    <a:ext uri="{9D8B030D-6E8A-4147-A177-3AD203B41FA5}">
                      <a16:colId xmlns:a16="http://schemas.microsoft.com/office/drawing/2014/main" val="188406529"/>
                    </a:ext>
                  </a:extLst>
                </a:gridCol>
              </a:tblGrid>
              <a:tr h="268038">
                <a:tc>
                  <a:txBody>
                    <a:bodyPr/>
                    <a:lstStyle/>
                    <a:p>
                      <a:pPr algn="l" fontAlgn="b"/>
                      <a:r>
                        <a:rPr lang="en-IN" sz="1200" u="none" strike="noStrike" dirty="0">
                          <a:effectLst/>
                          <a:latin typeface="Libre Baskerville" panose="02000000000000000000" pitchFamily="2" charset="0"/>
                        </a:rPr>
                        <a:t>Sno.</a:t>
                      </a:r>
                      <a:endParaRPr lang="en-IN" sz="1200" b="1" i="0" u="none" strike="noStrike" dirty="0">
                        <a:solidFill>
                          <a:srgbClr val="FFFFFF"/>
                        </a:solidFill>
                        <a:effectLst/>
                        <a:latin typeface="Libre Baskerville" panose="02000000000000000000" pitchFamily="2" charset="0"/>
                      </a:endParaRPr>
                    </a:p>
                  </a:txBody>
                  <a:tcPr marL="3062" marR="3062" marT="3062" marB="0" anchor="b">
                    <a:solidFill>
                      <a:schemeClr val="accent2">
                        <a:lumMod val="20000"/>
                        <a:lumOff val="80000"/>
                      </a:schemeClr>
                    </a:solidFill>
                  </a:tcPr>
                </a:tc>
                <a:tc>
                  <a:txBody>
                    <a:bodyPr/>
                    <a:lstStyle/>
                    <a:p>
                      <a:pPr algn="l" fontAlgn="b"/>
                      <a:r>
                        <a:rPr lang="en-IN" sz="1200" u="none" strike="noStrike" dirty="0">
                          <a:effectLst/>
                          <a:latin typeface="Libre Baskerville" panose="02000000000000000000" pitchFamily="2" charset="0"/>
                        </a:rPr>
                        <a:t>Calculated Column Name</a:t>
                      </a:r>
                      <a:endParaRPr lang="en-IN" sz="1200" b="1" i="0" u="none" strike="noStrike" dirty="0">
                        <a:solidFill>
                          <a:srgbClr val="FFFFFF"/>
                        </a:solidFill>
                        <a:effectLst/>
                        <a:latin typeface="Libre Baskerville" panose="02000000000000000000" pitchFamily="2" charset="0"/>
                      </a:endParaRPr>
                    </a:p>
                  </a:txBody>
                  <a:tcPr marL="3062" marR="3062" marT="3062" marB="0" anchor="b">
                    <a:solidFill>
                      <a:schemeClr val="accent2">
                        <a:lumMod val="20000"/>
                        <a:lumOff val="80000"/>
                      </a:schemeClr>
                    </a:solidFill>
                  </a:tcPr>
                </a:tc>
                <a:tc>
                  <a:txBody>
                    <a:bodyPr/>
                    <a:lstStyle/>
                    <a:p>
                      <a:pPr algn="l" fontAlgn="b"/>
                      <a:r>
                        <a:rPr lang="en-IN" sz="1200" u="none" strike="noStrike" dirty="0">
                          <a:effectLst/>
                          <a:latin typeface="Libre Baskerville" panose="02000000000000000000" pitchFamily="2" charset="0"/>
                        </a:rPr>
                        <a:t>Description / Purpose</a:t>
                      </a:r>
                      <a:endParaRPr lang="en-IN" sz="1200" b="1" i="0" u="none" strike="noStrike" dirty="0">
                        <a:solidFill>
                          <a:srgbClr val="FFFFFF"/>
                        </a:solidFill>
                        <a:effectLst/>
                        <a:latin typeface="Libre Baskerville" panose="02000000000000000000" pitchFamily="2" charset="0"/>
                      </a:endParaRPr>
                    </a:p>
                  </a:txBody>
                  <a:tcPr marL="3062" marR="3062" marT="3062" marB="0" anchor="b">
                    <a:solidFill>
                      <a:schemeClr val="accent2">
                        <a:lumMod val="20000"/>
                        <a:lumOff val="80000"/>
                      </a:schemeClr>
                    </a:solidFill>
                  </a:tcPr>
                </a:tc>
                <a:tc>
                  <a:txBody>
                    <a:bodyPr/>
                    <a:lstStyle/>
                    <a:p>
                      <a:pPr algn="l" fontAlgn="b"/>
                      <a:r>
                        <a:rPr lang="en-IN" sz="1200" u="none" strike="noStrike" dirty="0">
                          <a:effectLst/>
                          <a:latin typeface="Libre Baskerville" panose="02000000000000000000" pitchFamily="2" charset="0"/>
                        </a:rPr>
                        <a:t>DAX formula</a:t>
                      </a:r>
                      <a:endParaRPr lang="en-IN" sz="1200" b="1" i="0" u="none" strike="noStrike" dirty="0">
                        <a:solidFill>
                          <a:srgbClr val="FFFFFF"/>
                        </a:solidFill>
                        <a:effectLst/>
                        <a:latin typeface="Libre Baskerville" panose="02000000000000000000" pitchFamily="2" charset="0"/>
                      </a:endParaRPr>
                    </a:p>
                  </a:txBody>
                  <a:tcPr marL="3062" marR="3062" marT="3062" marB="0" anchor="b">
                    <a:solidFill>
                      <a:schemeClr val="accent2">
                        <a:lumMod val="20000"/>
                        <a:lumOff val="80000"/>
                      </a:schemeClr>
                    </a:solidFill>
                  </a:tcPr>
                </a:tc>
                <a:tc>
                  <a:txBody>
                    <a:bodyPr/>
                    <a:lstStyle/>
                    <a:p>
                      <a:pPr algn="l" fontAlgn="b"/>
                      <a:r>
                        <a:rPr lang="en-IN" sz="1200" u="none" strike="noStrike" dirty="0">
                          <a:effectLst/>
                          <a:latin typeface="Libre Baskerville" panose="02000000000000000000" pitchFamily="2" charset="0"/>
                        </a:rPr>
                        <a:t>Table</a:t>
                      </a:r>
                      <a:endParaRPr lang="en-IN" sz="1200" b="1" i="0" u="none" strike="noStrike" dirty="0">
                        <a:solidFill>
                          <a:srgbClr val="FFFFFF"/>
                        </a:solidFill>
                        <a:effectLst/>
                        <a:latin typeface="Libre Baskerville" panose="02000000000000000000" pitchFamily="2" charset="0"/>
                      </a:endParaRPr>
                    </a:p>
                  </a:txBody>
                  <a:tcPr marL="3062" marR="3062" marT="3062" marB="0" anchor="b">
                    <a:solidFill>
                      <a:schemeClr val="accent2">
                        <a:lumMod val="20000"/>
                        <a:lumOff val="80000"/>
                      </a:schemeClr>
                    </a:solidFill>
                  </a:tcPr>
                </a:tc>
                <a:extLst>
                  <a:ext uri="{0D108BD9-81ED-4DB2-BD59-A6C34878D82A}">
                    <a16:rowId xmlns:a16="http://schemas.microsoft.com/office/drawing/2014/main" val="3027295168"/>
                  </a:ext>
                </a:extLst>
              </a:tr>
              <a:tr h="373145">
                <a:tc>
                  <a:txBody>
                    <a:bodyPr/>
                    <a:lstStyle/>
                    <a:p>
                      <a:pPr algn="ctr" fontAlgn="b"/>
                      <a:r>
                        <a:rPr lang="en-IN" sz="1200" u="none" strike="noStrike" dirty="0">
                          <a:effectLst/>
                          <a:latin typeface="Libre Baskerville" panose="02000000000000000000" pitchFamily="2" charset="0"/>
                        </a:rPr>
                        <a:t>1</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dirty="0" err="1">
                          <a:effectLst/>
                          <a:latin typeface="Libre Baskerville" panose="02000000000000000000" pitchFamily="2" charset="0"/>
                        </a:rPr>
                        <a:t>wn</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To get the week number from the corresponding date. </a:t>
                      </a: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err="1">
                          <a:effectLst/>
                          <a:latin typeface="Libre Baskerville" panose="02000000000000000000" pitchFamily="2" charset="0"/>
                        </a:rPr>
                        <a:t>wn</a:t>
                      </a:r>
                      <a:r>
                        <a:rPr lang="en-US" sz="1200" u="none" strike="noStrike" dirty="0">
                          <a:effectLst/>
                          <a:latin typeface="Libre Baskerville" panose="02000000000000000000" pitchFamily="2" charset="0"/>
                        </a:rPr>
                        <a:t> = WEEKNUM(</a:t>
                      </a:r>
                      <a:r>
                        <a:rPr lang="en-US" sz="1200" u="none" strike="noStrike" dirty="0" err="1">
                          <a:effectLst/>
                          <a:latin typeface="Libre Baskerville" panose="02000000000000000000" pitchFamily="2" charset="0"/>
                        </a:rPr>
                        <a:t>dim_date</a:t>
                      </a:r>
                      <a:r>
                        <a:rPr lang="en-US" sz="1200" u="none" strike="noStrike" dirty="0">
                          <a:effectLst/>
                          <a:latin typeface="Libre Baskerville" panose="02000000000000000000" pitchFamily="2" charset="0"/>
                        </a:rPr>
                        <a:t>[date])</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dim_date</a:t>
                      </a:r>
                      <a:endParaRPr lang="en-IN" sz="1200" b="0" i="0" u="none" strike="noStrike">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1911657311"/>
                  </a:ext>
                </a:extLst>
              </a:tr>
              <a:tr h="951260">
                <a:tc>
                  <a:txBody>
                    <a:bodyPr/>
                    <a:lstStyle/>
                    <a:p>
                      <a:pPr algn="ctr" fontAlgn="b"/>
                      <a:r>
                        <a:rPr lang="en-IN" sz="1200" u="none" strike="noStrike" dirty="0">
                          <a:effectLst/>
                          <a:latin typeface="Libre Baskerville" panose="02000000000000000000" pitchFamily="2" charset="0"/>
                        </a:rPr>
                        <a:t>2</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dirty="0">
                          <a:effectLst/>
                          <a:latin typeface="Libre Baskerville" panose="02000000000000000000" pitchFamily="2" charset="0"/>
                        </a:rPr>
                        <a:t>day type</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Based on the feedback from stakeholder, we considered </a:t>
                      </a: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Friday and Saturday as weekend and weekdays from Sunday to </a:t>
                      </a:r>
                      <a:r>
                        <a:rPr lang="en-US" sz="1200" u="none" strike="noStrike" dirty="0" err="1">
                          <a:effectLst/>
                          <a:latin typeface="Libre Baskerville" panose="02000000000000000000" pitchFamily="2" charset="0"/>
                        </a:rPr>
                        <a:t>Thurdsay</a:t>
                      </a:r>
                      <a:r>
                        <a:rPr lang="en-US" sz="1200" u="none" strike="noStrike" dirty="0">
                          <a:effectLst/>
                          <a:latin typeface="Libre Baskerville" panose="02000000000000000000" pitchFamily="2" charset="0"/>
                        </a:rPr>
                        <a:t>. In </a:t>
                      </a:r>
                      <a:r>
                        <a:rPr lang="en-US" sz="1200" u="none" strike="noStrike" dirty="0" err="1">
                          <a:effectLst/>
                          <a:latin typeface="Libre Baskerville" panose="02000000000000000000" pitchFamily="2" charset="0"/>
                        </a:rPr>
                        <a:t>PowerBI</a:t>
                      </a:r>
                      <a:r>
                        <a:rPr lang="en-US" sz="1200" u="none" strike="noStrike" dirty="0">
                          <a:effectLst/>
                          <a:latin typeface="Libre Baskerville" panose="02000000000000000000" pitchFamily="2" charset="0"/>
                        </a:rPr>
                        <a:t>, Sunday weekday number is 1, Monday is 2 and so on. So, if weekday number is greater than 5, then weekend or else weekday.</a:t>
                      </a:r>
                      <a:br>
                        <a:rPr lang="en-US" sz="1200" u="none" strike="noStrike" dirty="0">
                          <a:effectLst/>
                          <a:latin typeface="Libre Baskerville" panose="02000000000000000000" pitchFamily="2" charset="0"/>
                        </a:rPr>
                      </a:b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day type = </a:t>
                      </a: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 </a:t>
                      </a: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 Var </a:t>
                      </a:r>
                      <a:r>
                        <a:rPr lang="en-US" sz="1200" u="none" strike="noStrike" dirty="0" err="1">
                          <a:effectLst/>
                          <a:latin typeface="Libre Baskerville" panose="02000000000000000000" pitchFamily="2" charset="0"/>
                        </a:rPr>
                        <a:t>wkd</a:t>
                      </a:r>
                      <a:r>
                        <a:rPr lang="en-US" sz="1200" u="none" strike="noStrike" dirty="0">
                          <a:effectLst/>
                          <a:latin typeface="Libre Baskerville" panose="02000000000000000000" pitchFamily="2" charset="0"/>
                        </a:rPr>
                        <a:t> = WEEKDAY(</a:t>
                      </a:r>
                      <a:r>
                        <a:rPr lang="en-US" sz="1200" u="none" strike="noStrike" dirty="0" err="1">
                          <a:effectLst/>
                          <a:latin typeface="Libre Baskerville" panose="02000000000000000000" pitchFamily="2" charset="0"/>
                        </a:rPr>
                        <a:t>dim_date</a:t>
                      </a:r>
                      <a:r>
                        <a:rPr lang="en-US" sz="1200" u="none" strike="noStrike" dirty="0">
                          <a:effectLst/>
                          <a:latin typeface="Libre Baskerville" panose="02000000000000000000" pitchFamily="2" charset="0"/>
                        </a:rPr>
                        <a:t>[date],1)</a:t>
                      </a: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 return</a:t>
                      </a: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 IF(</a:t>
                      </a: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 </a:t>
                      </a:r>
                      <a:r>
                        <a:rPr lang="en-US" sz="1200" u="none" strike="noStrike" dirty="0" err="1">
                          <a:effectLst/>
                          <a:latin typeface="Libre Baskerville" panose="02000000000000000000" pitchFamily="2" charset="0"/>
                        </a:rPr>
                        <a:t>wkd</a:t>
                      </a:r>
                      <a:r>
                        <a:rPr lang="en-US" sz="1200" u="none" strike="noStrike" dirty="0">
                          <a:effectLst/>
                          <a:latin typeface="Libre Baskerville" panose="02000000000000000000" pitchFamily="2" charset="0"/>
                        </a:rPr>
                        <a:t>&gt;5,"Weekend","Weekday")</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dim_date</a:t>
                      </a:r>
                      <a:endParaRPr lang="en-IN" sz="1200" b="0" i="0" u="none" strike="noStrike">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2040769622"/>
                  </a:ext>
                </a:extLst>
              </a:tr>
              <a:tr h="178501">
                <a:tc>
                  <a:txBody>
                    <a:bodyPr/>
                    <a:lstStyle/>
                    <a:p>
                      <a:pPr algn="l" fontAlgn="b"/>
                      <a:r>
                        <a:rPr lang="en-IN" sz="1200" u="none" strike="noStrike" dirty="0">
                          <a:effectLst/>
                          <a:latin typeface="Libre Baskerville" panose="02000000000000000000" pitchFamily="2" charset="0"/>
                        </a:rPr>
                        <a:t>Sno</a:t>
                      </a:r>
                      <a:endParaRPr lang="en-IN" sz="1200" b="1" i="0" u="none" strike="noStrike" dirty="0">
                        <a:solidFill>
                          <a:srgbClr val="FFFFFF"/>
                        </a:solidFill>
                        <a:effectLst/>
                        <a:latin typeface="Libre Baskerville" panose="02000000000000000000" pitchFamily="2" charset="0"/>
                      </a:endParaRPr>
                    </a:p>
                  </a:txBody>
                  <a:tcPr marL="3062" marR="3062" marT="3062" marB="0" anchor="b">
                    <a:solidFill>
                      <a:schemeClr val="accent2">
                        <a:lumMod val="20000"/>
                        <a:lumOff val="80000"/>
                      </a:schemeClr>
                    </a:solidFill>
                  </a:tcPr>
                </a:tc>
                <a:tc>
                  <a:txBody>
                    <a:bodyPr/>
                    <a:lstStyle/>
                    <a:p>
                      <a:pPr algn="l" fontAlgn="b"/>
                      <a:r>
                        <a:rPr lang="en-IN" sz="1200" u="none" strike="noStrike">
                          <a:effectLst/>
                          <a:latin typeface="Libre Baskerville" panose="02000000000000000000" pitchFamily="2" charset="0"/>
                        </a:rPr>
                        <a:t>Measures</a:t>
                      </a:r>
                      <a:endParaRPr lang="en-IN" sz="1200" b="1" i="0" u="none" strike="noStrike">
                        <a:solidFill>
                          <a:srgbClr val="FFFFFF"/>
                        </a:solidFill>
                        <a:effectLst/>
                        <a:latin typeface="Libre Baskerville" panose="02000000000000000000" pitchFamily="2" charset="0"/>
                      </a:endParaRPr>
                    </a:p>
                  </a:txBody>
                  <a:tcPr marL="3062" marR="3062" marT="3062" marB="0" anchor="b">
                    <a:solidFill>
                      <a:schemeClr val="accent2">
                        <a:lumMod val="20000"/>
                        <a:lumOff val="80000"/>
                      </a:schemeClr>
                    </a:solidFill>
                  </a:tcPr>
                </a:tc>
                <a:tc>
                  <a:txBody>
                    <a:bodyPr/>
                    <a:lstStyle/>
                    <a:p>
                      <a:pPr algn="l" fontAlgn="b"/>
                      <a:r>
                        <a:rPr lang="en-IN" sz="1200" u="none" strike="noStrike" dirty="0">
                          <a:effectLst/>
                          <a:latin typeface="Libre Baskerville" panose="02000000000000000000" pitchFamily="2" charset="0"/>
                        </a:rPr>
                        <a:t>Description / Purpose</a:t>
                      </a:r>
                      <a:endParaRPr lang="en-IN" sz="1200" b="1" i="0" u="none" strike="noStrike" dirty="0">
                        <a:solidFill>
                          <a:srgbClr val="FFFFFF"/>
                        </a:solidFill>
                        <a:effectLst/>
                        <a:latin typeface="Libre Baskerville" panose="02000000000000000000" pitchFamily="2" charset="0"/>
                      </a:endParaRPr>
                    </a:p>
                  </a:txBody>
                  <a:tcPr marL="3062" marR="3062" marT="3062" marB="0" anchor="b">
                    <a:solidFill>
                      <a:schemeClr val="accent2">
                        <a:lumMod val="20000"/>
                        <a:lumOff val="80000"/>
                      </a:schemeClr>
                    </a:solidFill>
                  </a:tcPr>
                </a:tc>
                <a:tc>
                  <a:txBody>
                    <a:bodyPr/>
                    <a:lstStyle/>
                    <a:p>
                      <a:pPr algn="l" fontAlgn="b"/>
                      <a:r>
                        <a:rPr lang="en-IN" sz="1200" u="none" strike="noStrike" dirty="0">
                          <a:effectLst/>
                          <a:latin typeface="Libre Baskerville" panose="02000000000000000000" pitchFamily="2" charset="0"/>
                        </a:rPr>
                        <a:t>DAX FORMULA</a:t>
                      </a:r>
                      <a:endParaRPr lang="en-IN" sz="1200" b="1" i="0" u="none" strike="noStrike" dirty="0">
                        <a:solidFill>
                          <a:srgbClr val="FFFFFF"/>
                        </a:solidFill>
                        <a:effectLst/>
                        <a:latin typeface="Libre Baskerville" panose="02000000000000000000" pitchFamily="2" charset="0"/>
                      </a:endParaRPr>
                    </a:p>
                  </a:txBody>
                  <a:tcPr marL="3062" marR="3062" marT="3062" marB="0" anchor="b">
                    <a:solidFill>
                      <a:schemeClr val="accent2">
                        <a:lumMod val="20000"/>
                        <a:lumOff val="80000"/>
                      </a:schemeClr>
                    </a:solidFill>
                  </a:tcPr>
                </a:tc>
                <a:tc>
                  <a:txBody>
                    <a:bodyPr/>
                    <a:lstStyle/>
                    <a:p>
                      <a:pPr algn="l" fontAlgn="b"/>
                      <a:r>
                        <a:rPr lang="en-IN" sz="1200" u="none" strike="noStrike" dirty="0">
                          <a:effectLst/>
                          <a:latin typeface="Libre Baskerville" panose="02000000000000000000" pitchFamily="2" charset="0"/>
                        </a:rPr>
                        <a:t>TABLE</a:t>
                      </a:r>
                      <a:endParaRPr lang="en-IN" sz="1200" b="1" i="0" u="none" strike="noStrike" dirty="0">
                        <a:solidFill>
                          <a:srgbClr val="FFFFFF"/>
                        </a:solidFill>
                        <a:effectLst/>
                        <a:latin typeface="Libre Baskerville" panose="02000000000000000000" pitchFamily="2" charset="0"/>
                      </a:endParaRPr>
                    </a:p>
                  </a:txBody>
                  <a:tcPr marL="3062" marR="3062" marT="3062" marB="0" anchor="b">
                    <a:solidFill>
                      <a:schemeClr val="accent2">
                        <a:lumMod val="20000"/>
                        <a:lumOff val="80000"/>
                      </a:schemeClr>
                    </a:solidFill>
                  </a:tcPr>
                </a:tc>
                <a:extLst>
                  <a:ext uri="{0D108BD9-81ED-4DB2-BD59-A6C34878D82A}">
                    <a16:rowId xmlns:a16="http://schemas.microsoft.com/office/drawing/2014/main" val="2455924756"/>
                  </a:ext>
                </a:extLst>
              </a:tr>
              <a:tr h="178501">
                <a:tc>
                  <a:txBody>
                    <a:bodyPr/>
                    <a:lstStyle/>
                    <a:p>
                      <a:pPr algn="ctr" fontAlgn="b"/>
                      <a:r>
                        <a:rPr lang="en-IN" sz="1200" u="none" strike="noStrike" dirty="0">
                          <a:effectLst/>
                          <a:latin typeface="Libre Baskerville" panose="02000000000000000000" pitchFamily="2" charset="0"/>
                        </a:rPr>
                        <a:t>1</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dirty="0">
                          <a:effectLst/>
                          <a:latin typeface="Libre Baskerville" panose="02000000000000000000" pitchFamily="2" charset="0"/>
                        </a:rPr>
                        <a:t>Revenue</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To get the total </a:t>
                      </a:r>
                      <a:r>
                        <a:rPr lang="en-US" sz="1200" u="none" strike="noStrike" dirty="0" err="1">
                          <a:effectLst/>
                          <a:latin typeface="Libre Baskerville" panose="02000000000000000000" pitchFamily="2" charset="0"/>
                        </a:rPr>
                        <a:t>revenue_realized</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a:effectLst/>
                          <a:latin typeface="Libre Baskerville" panose="02000000000000000000" pitchFamily="2" charset="0"/>
                        </a:rPr>
                        <a:t>Revenue = SUM(fact_bookings[revenue_realized])</a:t>
                      </a:r>
                      <a:endParaRPr lang="en-US"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fact_bookings</a:t>
                      </a:r>
                      <a:endParaRPr lang="en-IN" sz="1200" b="0" i="0" u="none" strike="noStrike">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2679189215"/>
                  </a:ext>
                </a:extLst>
              </a:tr>
              <a:tr h="178501">
                <a:tc>
                  <a:txBody>
                    <a:bodyPr/>
                    <a:lstStyle/>
                    <a:p>
                      <a:pPr algn="ctr" fontAlgn="b"/>
                      <a:r>
                        <a:rPr lang="en-IN" sz="1200" u="none" strike="noStrike">
                          <a:effectLst/>
                          <a:latin typeface="Libre Baskerville" panose="02000000000000000000" pitchFamily="2" charset="0"/>
                        </a:rPr>
                        <a:t>2</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Total Bookings</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To get the total number of bookings happened</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a:effectLst/>
                          <a:latin typeface="Libre Baskerville" panose="02000000000000000000" pitchFamily="2" charset="0"/>
                        </a:rPr>
                        <a:t>Total Bookings = COUNT(fact_bookings[booking_id])</a:t>
                      </a:r>
                      <a:endParaRPr lang="en-US"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fact_bookings</a:t>
                      </a:r>
                      <a:endParaRPr lang="en-IN" sz="1200" b="0" i="0" u="none" strike="noStrike">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2038707091"/>
                  </a:ext>
                </a:extLst>
              </a:tr>
              <a:tr h="340238">
                <a:tc>
                  <a:txBody>
                    <a:bodyPr/>
                    <a:lstStyle/>
                    <a:p>
                      <a:pPr algn="ctr" fontAlgn="b"/>
                      <a:r>
                        <a:rPr lang="en-IN" sz="1200" u="none" strike="noStrike">
                          <a:effectLst/>
                          <a:latin typeface="Libre Baskerville" panose="02000000000000000000" pitchFamily="2" charset="0"/>
                        </a:rPr>
                        <a:t>3</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Total Capacity</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To get the total capacity of rooms present in hotels</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a:effectLst/>
                          <a:latin typeface="Libre Baskerville" panose="02000000000000000000" pitchFamily="2" charset="0"/>
                        </a:rPr>
                        <a:t>Total Capacity = SUM(fact_aggregated_bookings[capacity])</a:t>
                      </a:r>
                      <a:endParaRPr lang="en-US"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fact_aggregated_bookings</a:t>
                      </a:r>
                      <a:endParaRPr lang="en-IN" sz="1200" b="0" i="0" u="none" strike="noStrike">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68123757"/>
                  </a:ext>
                </a:extLst>
              </a:tr>
              <a:tr h="354063">
                <a:tc>
                  <a:txBody>
                    <a:bodyPr/>
                    <a:lstStyle/>
                    <a:p>
                      <a:pPr algn="ctr" fontAlgn="b"/>
                      <a:r>
                        <a:rPr lang="en-IN" sz="1200" u="none" strike="noStrike" dirty="0">
                          <a:effectLst/>
                          <a:latin typeface="Libre Baskerville" panose="02000000000000000000" pitchFamily="2" charset="0"/>
                        </a:rPr>
                        <a:t>4</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Total Succesful Bookings</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To get the total </a:t>
                      </a:r>
                      <a:r>
                        <a:rPr lang="en-US" sz="1200" u="none" strike="noStrike" dirty="0" err="1">
                          <a:effectLst/>
                          <a:latin typeface="Libre Baskerville" panose="02000000000000000000" pitchFamily="2" charset="0"/>
                        </a:rPr>
                        <a:t>succesful</a:t>
                      </a:r>
                      <a:r>
                        <a:rPr lang="en-US" sz="1200" u="none" strike="noStrike" dirty="0">
                          <a:effectLst/>
                          <a:latin typeface="Libre Baskerville" panose="02000000000000000000" pitchFamily="2" charset="0"/>
                        </a:rPr>
                        <a:t> bookings happened for all hotels</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a:effectLst/>
                          <a:latin typeface="Libre Baskerville" panose="02000000000000000000" pitchFamily="2" charset="0"/>
                        </a:rPr>
                        <a:t>Total Succesful Bookings = SUM(fact_aggregated_bookings[successful_bookings])</a:t>
                      </a:r>
                      <a:endParaRPr lang="en-US"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fact_aggregated_bookings</a:t>
                      </a:r>
                      <a:endParaRPr lang="en-IN" sz="1200" b="0" i="0" u="none" strike="noStrike">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2102319467"/>
                  </a:ext>
                </a:extLst>
              </a:tr>
              <a:tr h="508945">
                <a:tc>
                  <a:txBody>
                    <a:bodyPr/>
                    <a:lstStyle/>
                    <a:p>
                      <a:pPr algn="ctr" fontAlgn="b"/>
                      <a:r>
                        <a:rPr lang="en-IN" sz="1200" u="none" strike="noStrike" dirty="0">
                          <a:effectLst/>
                          <a:latin typeface="Libre Baskerville" panose="02000000000000000000" pitchFamily="2" charset="0"/>
                        </a:rPr>
                        <a:t>5</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Occupancy %</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Occupancy means total successful bookings happened to the </a:t>
                      </a: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total rooms available(capacity)</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a:effectLst/>
                          <a:latin typeface="Libre Baskerville" panose="02000000000000000000" pitchFamily="2" charset="0"/>
                        </a:rPr>
                        <a:t>Occupancy % = DIVIDE([Total Succesful Bookings],[Total Capacity],0)</a:t>
                      </a:r>
                      <a:endParaRPr lang="en-US"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fact_aggregated_bookings</a:t>
                      </a:r>
                      <a:endParaRPr lang="en-IN" sz="1200" b="0" i="0" u="none" strike="noStrike">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4008774365"/>
                  </a:ext>
                </a:extLst>
              </a:tr>
              <a:tr h="340238">
                <a:tc>
                  <a:txBody>
                    <a:bodyPr/>
                    <a:lstStyle/>
                    <a:p>
                      <a:pPr algn="ctr" fontAlgn="b"/>
                      <a:r>
                        <a:rPr lang="en-IN" sz="1200" u="none" strike="noStrike" dirty="0">
                          <a:effectLst/>
                          <a:latin typeface="Libre Baskerville" panose="02000000000000000000" pitchFamily="2" charset="0"/>
                        </a:rPr>
                        <a:t>6</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Average Rating</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Get the average ratings given by the customers</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a:effectLst/>
                          <a:latin typeface="Libre Baskerville" panose="02000000000000000000" pitchFamily="2" charset="0"/>
                        </a:rPr>
                        <a:t>Average Rating = AVERAGE(fact_bookings[ratings_given])</a:t>
                      </a:r>
                      <a:endParaRPr lang="en-US"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fact_bookings</a:t>
                      </a:r>
                      <a:endParaRPr lang="en-IN" sz="1200" b="0" i="0" u="none" strike="noStrike">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3980824126"/>
                  </a:ext>
                </a:extLst>
              </a:tr>
              <a:tr h="705186">
                <a:tc>
                  <a:txBody>
                    <a:bodyPr/>
                    <a:lstStyle/>
                    <a:p>
                      <a:pPr algn="ctr" fontAlgn="b"/>
                      <a:r>
                        <a:rPr lang="en-IN" sz="1200" u="none" strike="noStrike" dirty="0">
                          <a:effectLst/>
                          <a:latin typeface="Libre Baskerville" panose="02000000000000000000" pitchFamily="2" charset="0"/>
                        </a:rPr>
                        <a:t>7</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No of days</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To get the total number of days present in the data.</a:t>
                      </a: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In our case, we have data from May to July. So 92 days.</a:t>
                      </a: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a:effectLst/>
                          <a:latin typeface="Libre Baskerville" panose="02000000000000000000" pitchFamily="2" charset="0"/>
                        </a:rPr>
                        <a:t>No of days = DATEDIFF(MIN(dim_date[date]),MAX(dim_date[date]),DAY) +1</a:t>
                      </a:r>
                      <a:endParaRPr lang="en-US"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dirty="0" err="1">
                          <a:effectLst/>
                          <a:latin typeface="Libre Baskerville" panose="02000000000000000000" pitchFamily="2" charset="0"/>
                        </a:rPr>
                        <a:t>dim_date</a:t>
                      </a:r>
                      <a:endParaRPr lang="en-IN" sz="1200" b="0" i="0" u="none" strike="noStrike" dirty="0">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991811325"/>
                  </a:ext>
                </a:extLst>
              </a:tr>
              <a:tr h="354063">
                <a:tc>
                  <a:txBody>
                    <a:bodyPr/>
                    <a:lstStyle/>
                    <a:p>
                      <a:pPr algn="ctr" fontAlgn="b"/>
                      <a:r>
                        <a:rPr lang="en-IN" sz="1200" u="none" strike="noStrike" dirty="0">
                          <a:effectLst/>
                          <a:latin typeface="Libre Baskerville" panose="02000000000000000000" pitchFamily="2" charset="0"/>
                        </a:rPr>
                        <a:t>8</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Total cancelled bookings</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a:effectLst/>
                          <a:latin typeface="Libre Baskerville" panose="02000000000000000000" pitchFamily="2" charset="0"/>
                        </a:rPr>
                        <a:t>To get the"Cancelled" bookings out of all Total bookings happened</a:t>
                      </a:r>
                      <a:endParaRPr lang="en-US"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Total cancelled bookings = CALCULATE([Total Bookings],</a:t>
                      </a:r>
                      <a:r>
                        <a:rPr lang="en-US" sz="1200" u="none" strike="noStrike" dirty="0" err="1">
                          <a:effectLst/>
                          <a:latin typeface="Libre Baskerville" panose="02000000000000000000" pitchFamily="2" charset="0"/>
                        </a:rPr>
                        <a:t>fact_bookings</a:t>
                      </a:r>
                      <a:r>
                        <a:rPr lang="en-US" sz="1200" u="none" strike="noStrike" dirty="0">
                          <a:effectLst/>
                          <a:latin typeface="Libre Baskerville" panose="02000000000000000000" pitchFamily="2" charset="0"/>
                        </a:rPr>
                        <a:t>[</a:t>
                      </a:r>
                      <a:r>
                        <a:rPr lang="en-US" sz="1200" u="none" strike="noStrike" dirty="0" err="1">
                          <a:effectLst/>
                          <a:latin typeface="Libre Baskerville" panose="02000000000000000000" pitchFamily="2" charset="0"/>
                        </a:rPr>
                        <a:t>booking_status</a:t>
                      </a:r>
                      <a:r>
                        <a:rPr lang="en-US" sz="1200" u="none" strike="noStrike" dirty="0">
                          <a:effectLst/>
                          <a:latin typeface="Libre Baskerville" panose="02000000000000000000" pitchFamily="2" charset="0"/>
                        </a:rPr>
                        <a:t>]="Cancelled")</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fact_bookings</a:t>
                      </a:r>
                      <a:endParaRPr lang="en-IN" sz="1200" b="0" i="0" u="none" strike="noStrike">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3186542822"/>
                  </a:ext>
                </a:extLst>
              </a:tr>
              <a:tr h="529624">
                <a:tc>
                  <a:txBody>
                    <a:bodyPr/>
                    <a:lstStyle/>
                    <a:p>
                      <a:pPr algn="ctr" fontAlgn="b"/>
                      <a:r>
                        <a:rPr lang="en-IN" sz="1200" u="none" strike="noStrike" dirty="0">
                          <a:effectLst/>
                          <a:latin typeface="Libre Baskerville" panose="02000000000000000000" pitchFamily="2" charset="0"/>
                        </a:rPr>
                        <a:t>9</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Cancellation %</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calculating the cancellaton percentage.</a:t>
                      </a:r>
                      <a:br>
                        <a:rPr lang="en-IN" sz="1200" u="none" strike="noStrike">
                          <a:effectLst/>
                          <a:latin typeface="Libre Baskerville" panose="02000000000000000000" pitchFamily="2" charset="0"/>
                        </a:rPr>
                      </a:br>
                      <a:br>
                        <a:rPr lang="en-IN" sz="1200" u="none" strike="noStrike">
                          <a:effectLst/>
                          <a:latin typeface="Libre Baskerville" panose="02000000000000000000" pitchFamily="2" charset="0"/>
                        </a:rPr>
                      </a:b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Cancellation % = DIVIDE([Total cancelled bookings],[Total Bookings])</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fact_bookings</a:t>
                      </a:r>
                      <a:endParaRPr lang="en-IN" sz="1200" b="0" i="0" u="none" strike="noStrike">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2993078110"/>
                  </a:ext>
                </a:extLst>
              </a:tr>
              <a:tr h="508945">
                <a:tc>
                  <a:txBody>
                    <a:bodyPr/>
                    <a:lstStyle/>
                    <a:p>
                      <a:pPr algn="ctr" fontAlgn="b"/>
                      <a:r>
                        <a:rPr lang="en-IN" sz="1200" u="none" strike="noStrike" dirty="0">
                          <a:effectLst/>
                          <a:latin typeface="Libre Baskerville" panose="02000000000000000000" pitchFamily="2" charset="0"/>
                        </a:rPr>
                        <a:t>10</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Total Checked Out</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a:effectLst/>
                          <a:latin typeface="Libre Baskerville" panose="02000000000000000000" pitchFamily="2" charset="0"/>
                        </a:rPr>
                        <a:t>To get the successful 'Checked out' bookings out of all Total bookings happened</a:t>
                      </a:r>
                      <a:endParaRPr lang="en-US"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Total Checked Out = CALCULATE([Total Bookings],</a:t>
                      </a:r>
                      <a:r>
                        <a:rPr lang="en-US" sz="1200" u="none" strike="noStrike" dirty="0" err="1">
                          <a:effectLst/>
                          <a:latin typeface="Libre Baskerville" panose="02000000000000000000" pitchFamily="2" charset="0"/>
                        </a:rPr>
                        <a:t>fact_bookings</a:t>
                      </a:r>
                      <a:r>
                        <a:rPr lang="en-US" sz="1200" u="none" strike="noStrike" dirty="0">
                          <a:effectLst/>
                          <a:latin typeface="Libre Baskerville" panose="02000000000000000000" pitchFamily="2" charset="0"/>
                        </a:rPr>
                        <a:t>[</a:t>
                      </a:r>
                      <a:r>
                        <a:rPr lang="en-US" sz="1200" u="none" strike="noStrike" dirty="0" err="1">
                          <a:effectLst/>
                          <a:latin typeface="Libre Baskerville" panose="02000000000000000000" pitchFamily="2" charset="0"/>
                        </a:rPr>
                        <a:t>booking_status</a:t>
                      </a:r>
                      <a:r>
                        <a:rPr lang="en-US" sz="1200" u="none" strike="noStrike" dirty="0">
                          <a:effectLst/>
                          <a:latin typeface="Libre Baskerville" panose="02000000000000000000" pitchFamily="2" charset="0"/>
                        </a:rPr>
                        <a:t>]="Checked Out")</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fact_bookings</a:t>
                      </a:r>
                      <a:endParaRPr lang="en-IN" sz="1200" b="0" i="0" u="none" strike="noStrike">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945575621"/>
                  </a:ext>
                </a:extLst>
              </a:tr>
              <a:tr h="846358">
                <a:tc>
                  <a:txBody>
                    <a:bodyPr/>
                    <a:lstStyle/>
                    <a:p>
                      <a:pPr algn="ctr" fontAlgn="b"/>
                      <a:r>
                        <a:rPr lang="en-IN" sz="1200" u="none" strike="noStrike" dirty="0">
                          <a:effectLst/>
                          <a:latin typeface="Libre Baskerville" panose="02000000000000000000" pitchFamily="2" charset="0"/>
                        </a:rPr>
                        <a:t>11</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a:effectLst/>
                          <a:latin typeface="Libre Baskerville" panose="02000000000000000000" pitchFamily="2" charset="0"/>
                        </a:rPr>
                        <a:t>Total no show bookings</a:t>
                      </a:r>
                      <a:endParaRPr lang="en-IN"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a:effectLst/>
                          <a:latin typeface="Libre Baskerville" panose="02000000000000000000" pitchFamily="2" charset="0"/>
                        </a:rPr>
                        <a:t>To get the"No Show" bookings out of all Total bookings happened </a:t>
                      </a:r>
                      <a:br>
                        <a:rPr lang="en-US" sz="1200" u="none" strike="noStrike">
                          <a:effectLst/>
                          <a:latin typeface="Libre Baskerville" panose="02000000000000000000" pitchFamily="2" charset="0"/>
                        </a:rPr>
                      </a:b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("No show" means those customers who neither cancelled nor attend to their booked rooms)</a:t>
                      </a:r>
                      <a:endParaRPr lang="en-US" sz="1200" b="0" i="0" u="none" strike="noStrike">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Total no show bookings = CALCULATE([Total Bookings],</a:t>
                      </a:r>
                      <a:r>
                        <a:rPr lang="en-US" sz="1200" u="none" strike="noStrike" dirty="0" err="1">
                          <a:effectLst/>
                          <a:latin typeface="Libre Baskerville" panose="02000000000000000000" pitchFamily="2" charset="0"/>
                        </a:rPr>
                        <a:t>fact_bookings</a:t>
                      </a:r>
                      <a:r>
                        <a:rPr lang="en-US" sz="1200" u="none" strike="noStrike" dirty="0">
                          <a:effectLst/>
                          <a:latin typeface="Libre Baskerville" panose="02000000000000000000" pitchFamily="2" charset="0"/>
                        </a:rPr>
                        <a:t>[</a:t>
                      </a:r>
                      <a:r>
                        <a:rPr lang="en-US" sz="1200" u="none" strike="noStrike" dirty="0" err="1">
                          <a:effectLst/>
                          <a:latin typeface="Libre Baskerville" panose="02000000000000000000" pitchFamily="2" charset="0"/>
                        </a:rPr>
                        <a:t>booking_status</a:t>
                      </a:r>
                      <a:r>
                        <a:rPr lang="en-US" sz="1200" u="none" strike="noStrike" dirty="0">
                          <a:effectLst/>
                          <a:latin typeface="Libre Baskerville" panose="02000000000000000000" pitchFamily="2" charset="0"/>
                        </a:rPr>
                        <a:t>]="No Show")</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dirty="0" err="1">
                          <a:effectLst/>
                          <a:latin typeface="Libre Baskerville" panose="02000000000000000000" pitchFamily="2" charset="0"/>
                        </a:rPr>
                        <a:t>fact_bookings</a:t>
                      </a:r>
                      <a:endParaRPr lang="en-IN" sz="1200" b="0" i="0" u="none" strike="noStrike" dirty="0">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2407726026"/>
                  </a:ext>
                </a:extLst>
              </a:tr>
              <a:tr h="340238">
                <a:tc>
                  <a:txBody>
                    <a:bodyPr/>
                    <a:lstStyle/>
                    <a:p>
                      <a:pPr algn="ctr" fontAlgn="b"/>
                      <a:r>
                        <a:rPr lang="en-IN" sz="1200" u="none" strike="noStrike" dirty="0">
                          <a:effectLst/>
                          <a:latin typeface="Libre Baskerville" panose="02000000000000000000" pitchFamily="2" charset="0"/>
                        </a:rPr>
                        <a:t>12</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dirty="0">
                          <a:effectLst/>
                          <a:latin typeface="Libre Baskerville" panose="02000000000000000000" pitchFamily="2" charset="0"/>
                        </a:rPr>
                        <a:t>No Show rate %</a:t>
                      </a:r>
                      <a:endParaRPr lang="en-IN"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calculating the no show percentage.</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US" sz="1200" u="none" strike="noStrike" dirty="0">
                          <a:effectLst/>
                          <a:latin typeface="Libre Baskerville" panose="02000000000000000000" pitchFamily="2" charset="0"/>
                        </a:rPr>
                        <a:t>No Show rate % = DIVIDE([Total no show bookings],[Total Bookings])</a:t>
                      </a:r>
                      <a:endParaRPr lang="en-US" sz="1200" b="0" i="0" u="none" strike="noStrike" dirty="0">
                        <a:solidFill>
                          <a:srgbClr val="000000"/>
                        </a:solidFill>
                        <a:effectLst/>
                        <a:latin typeface="Libre Baskerville" panose="02000000000000000000" pitchFamily="2" charset="0"/>
                      </a:endParaRPr>
                    </a:p>
                  </a:txBody>
                  <a:tcPr marL="3062" marR="3062" marT="3062" marB="0" anchor="b"/>
                </a:tc>
                <a:tc>
                  <a:txBody>
                    <a:bodyPr/>
                    <a:lstStyle/>
                    <a:p>
                      <a:pPr algn="l" fontAlgn="b"/>
                      <a:r>
                        <a:rPr lang="en-IN" sz="1200" u="none" strike="noStrike" dirty="0" err="1">
                          <a:effectLst/>
                          <a:latin typeface="Libre Baskerville" panose="02000000000000000000" pitchFamily="2" charset="0"/>
                        </a:rPr>
                        <a:t>fact_bookings</a:t>
                      </a:r>
                      <a:endParaRPr lang="en-IN" sz="1200" b="0" i="0" u="none" strike="noStrike" dirty="0">
                        <a:solidFill>
                          <a:srgbClr val="000000"/>
                        </a:solidFill>
                        <a:effectLst/>
                        <a:latin typeface="Libre Baskerville" panose="02000000000000000000" pitchFamily="2" charset="0"/>
                      </a:endParaRPr>
                    </a:p>
                  </a:txBody>
                  <a:tcPr marL="3062" marR="3062" marT="3062" marB="0" anchor="b"/>
                </a:tc>
                <a:extLst>
                  <a:ext uri="{0D108BD9-81ED-4DB2-BD59-A6C34878D82A}">
                    <a16:rowId xmlns:a16="http://schemas.microsoft.com/office/drawing/2014/main" val="2566957332"/>
                  </a:ext>
                </a:extLst>
              </a:tr>
            </a:tbl>
          </a:graphicData>
        </a:graphic>
      </p:graphicFrame>
    </p:spTree>
    <p:extLst>
      <p:ext uri="{BB962C8B-B14F-4D97-AF65-F5344CB8AC3E}">
        <p14:creationId xmlns:p14="http://schemas.microsoft.com/office/powerpoint/2010/main" val="2431010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F096BAC3-375C-E905-8183-DF72D2583C33}"/>
              </a:ext>
            </a:extLst>
          </p:cNvPr>
          <p:cNvGraphicFramePr>
            <a:graphicFrameLocks noGrp="1"/>
          </p:cNvGraphicFramePr>
          <p:nvPr>
            <p:extLst>
              <p:ext uri="{D42A27DB-BD31-4B8C-83A1-F6EECF244321}">
                <p14:modId xmlns:p14="http://schemas.microsoft.com/office/powerpoint/2010/main" val="1478868844"/>
              </p:ext>
            </p:extLst>
          </p:nvPr>
        </p:nvGraphicFramePr>
        <p:xfrm>
          <a:off x="0" y="0"/>
          <a:ext cx="14630399" cy="8199935"/>
        </p:xfrm>
        <a:graphic>
          <a:graphicData uri="http://schemas.openxmlformats.org/drawingml/2006/table">
            <a:tbl>
              <a:tblPr>
                <a:tableStyleId>{5DA37D80-6434-44D0-A028-1B22A696006F}</a:tableStyleId>
              </a:tblPr>
              <a:tblGrid>
                <a:gridCol w="1013834">
                  <a:extLst>
                    <a:ext uri="{9D8B030D-6E8A-4147-A177-3AD203B41FA5}">
                      <a16:colId xmlns:a16="http://schemas.microsoft.com/office/drawing/2014/main" val="1350012235"/>
                    </a:ext>
                  </a:extLst>
                </a:gridCol>
                <a:gridCol w="2058861">
                  <a:extLst>
                    <a:ext uri="{9D8B030D-6E8A-4147-A177-3AD203B41FA5}">
                      <a16:colId xmlns:a16="http://schemas.microsoft.com/office/drawing/2014/main" val="3654145869"/>
                    </a:ext>
                  </a:extLst>
                </a:gridCol>
                <a:gridCol w="5667628">
                  <a:extLst>
                    <a:ext uri="{9D8B030D-6E8A-4147-A177-3AD203B41FA5}">
                      <a16:colId xmlns:a16="http://schemas.microsoft.com/office/drawing/2014/main" val="2917793988"/>
                    </a:ext>
                  </a:extLst>
                </a:gridCol>
                <a:gridCol w="4177312">
                  <a:extLst>
                    <a:ext uri="{9D8B030D-6E8A-4147-A177-3AD203B41FA5}">
                      <a16:colId xmlns:a16="http://schemas.microsoft.com/office/drawing/2014/main" val="1581892857"/>
                    </a:ext>
                  </a:extLst>
                </a:gridCol>
                <a:gridCol w="1712764">
                  <a:extLst>
                    <a:ext uri="{9D8B030D-6E8A-4147-A177-3AD203B41FA5}">
                      <a16:colId xmlns:a16="http://schemas.microsoft.com/office/drawing/2014/main" val="2794660192"/>
                    </a:ext>
                  </a:extLst>
                </a:gridCol>
              </a:tblGrid>
              <a:tr h="881700">
                <a:tc>
                  <a:txBody>
                    <a:bodyPr/>
                    <a:lstStyle/>
                    <a:p>
                      <a:pPr algn="ctr" fontAlgn="b"/>
                      <a:r>
                        <a:rPr lang="en-IN" sz="1200" u="none" strike="noStrike" dirty="0">
                          <a:effectLst/>
                          <a:latin typeface="Libre Baskerville" panose="02000000000000000000" pitchFamily="2" charset="0"/>
                        </a:rPr>
                        <a:t>13</a:t>
                      </a:r>
                    </a:p>
                  </a:txBody>
                  <a:tcPr marL="3123" marR="3123" marT="3123" marB="0" anchor="b"/>
                </a:tc>
                <a:tc>
                  <a:txBody>
                    <a:bodyPr/>
                    <a:lstStyle/>
                    <a:p>
                      <a:pPr algn="l" fontAlgn="b"/>
                      <a:r>
                        <a:rPr lang="en-IN" sz="1200" u="none" strike="noStrike" dirty="0">
                          <a:effectLst/>
                          <a:latin typeface="Libre Baskerville" panose="02000000000000000000" pitchFamily="2" charset="0"/>
                        </a:rPr>
                        <a:t>Booking % by Platform</a:t>
                      </a:r>
                      <a:endParaRPr lang="en-IN"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To show the percentage contribution of each booking platform for bookings in hotels.</a:t>
                      </a:r>
                      <a:br>
                        <a:rPr lang="en-US" sz="1200" u="none" strike="noStrike">
                          <a:effectLst/>
                          <a:latin typeface="Libre Baskerville" panose="02000000000000000000" pitchFamily="2" charset="0"/>
                        </a:rPr>
                      </a:b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We have booking platforms like makeyourtrip, logtrip, tripster etc)</a:t>
                      </a:r>
                      <a:endParaRPr lang="en-US"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Booking % by Platform = DIVIDE([Total Bookings],</a:t>
                      </a: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 CALCULATE([Total Bookings], </a:t>
                      </a: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 ALL(fact_bookings[booking_platform])</a:t>
                      </a: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  ))*100</a:t>
                      </a:r>
                      <a:endParaRPr lang="en-US"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dirty="0" err="1">
                          <a:effectLst/>
                          <a:latin typeface="Libre Baskerville" panose="02000000000000000000" pitchFamily="2" charset="0"/>
                        </a:rPr>
                        <a:t>fact_bookings</a:t>
                      </a:r>
                      <a:endParaRPr lang="en-IN" sz="1200" b="0" i="0" u="none" strike="noStrike" dirty="0">
                        <a:solidFill>
                          <a:srgbClr val="000000"/>
                        </a:solidFill>
                        <a:effectLst/>
                        <a:latin typeface="Libre Baskerville" panose="02000000000000000000" pitchFamily="2" charset="0"/>
                      </a:endParaRPr>
                    </a:p>
                  </a:txBody>
                  <a:tcPr marL="3123" marR="3123" marT="3123" marB="0" anchor="b"/>
                </a:tc>
                <a:extLst>
                  <a:ext uri="{0D108BD9-81ED-4DB2-BD59-A6C34878D82A}">
                    <a16:rowId xmlns:a16="http://schemas.microsoft.com/office/drawing/2014/main" val="3659100253"/>
                  </a:ext>
                </a:extLst>
              </a:tr>
              <a:tr h="904652">
                <a:tc>
                  <a:txBody>
                    <a:bodyPr/>
                    <a:lstStyle/>
                    <a:p>
                      <a:pPr algn="ctr" fontAlgn="b"/>
                      <a:r>
                        <a:rPr lang="en-IN" sz="1200" u="none" strike="noStrike">
                          <a:effectLst/>
                          <a:latin typeface="Libre Baskerville" panose="02000000000000000000" pitchFamily="2" charset="0"/>
                        </a:rPr>
                        <a:t>14</a:t>
                      </a:r>
                      <a:endParaRPr lang="en-IN"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dirty="0">
                          <a:effectLst/>
                          <a:latin typeface="Libre Baskerville" panose="02000000000000000000" pitchFamily="2" charset="0"/>
                        </a:rPr>
                        <a:t>Booking % by Room class</a:t>
                      </a:r>
                      <a:endParaRPr lang="en-IN"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dirty="0">
                          <a:effectLst/>
                          <a:latin typeface="Libre Baskerville" panose="02000000000000000000" pitchFamily="2" charset="0"/>
                        </a:rPr>
                        <a:t>To show the percentage contribution of each room class</a:t>
                      </a: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over total rooms booked.</a:t>
                      </a: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We have room classes like Standard, Elite, Premium, Presidential.</a:t>
                      </a:r>
                      <a:endParaRPr lang="en-US"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Booking % by Room class = DIVIDE([Total Bookings],</a:t>
                      </a: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 CALCULATE([Total Bookings], </a:t>
                      </a: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 ALL(dim_rooms[room_class])</a:t>
                      </a: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  ))*100</a:t>
                      </a:r>
                      <a:endParaRPr lang="en-US"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dirty="0" err="1">
                          <a:effectLst/>
                          <a:latin typeface="Libre Baskerville" panose="02000000000000000000" pitchFamily="2" charset="0"/>
                        </a:rPr>
                        <a:t>fact_bookings</a:t>
                      </a:r>
                      <a:r>
                        <a:rPr lang="en-IN" sz="1200" u="none" strike="noStrike" dirty="0">
                          <a:effectLst/>
                          <a:latin typeface="Libre Baskerville" panose="02000000000000000000" pitchFamily="2" charset="0"/>
                        </a:rPr>
                        <a:t>, </a:t>
                      </a:r>
                      <a:r>
                        <a:rPr lang="en-IN" sz="1200" u="none" strike="noStrike" dirty="0" err="1">
                          <a:effectLst/>
                          <a:latin typeface="Libre Baskerville" panose="02000000000000000000" pitchFamily="2" charset="0"/>
                        </a:rPr>
                        <a:t>dim_rooms</a:t>
                      </a:r>
                      <a:endParaRPr lang="en-IN" sz="1200" b="0" i="0" u="none" strike="noStrike" dirty="0">
                        <a:solidFill>
                          <a:srgbClr val="000000"/>
                        </a:solidFill>
                        <a:effectLst/>
                        <a:latin typeface="Libre Baskerville" panose="02000000000000000000" pitchFamily="2" charset="0"/>
                      </a:endParaRPr>
                    </a:p>
                  </a:txBody>
                  <a:tcPr marL="3123" marR="3123" marT="3123" marB="0" anchor="b"/>
                </a:tc>
                <a:extLst>
                  <a:ext uri="{0D108BD9-81ED-4DB2-BD59-A6C34878D82A}">
                    <a16:rowId xmlns:a16="http://schemas.microsoft.com/office/drawing/2014/main" val="3920222249"/>
                  </a:ext>
                </a:extLst>
              </a:tr>
              <a:tr h="904652">
                <a:tc>
                  <a:txBody>
                    <a:bodyPr/>
                    <a:lstStyle/>
                    <a:p>
                      <a:pPr algn="ctr" fontAlgn="b"/>
                      <a:r>
                        <a:rPr lang="en-IN" sz="1200" u="none" strike="noStrike" dirty="0">
                          <a:effectLst/>
                          <a:latin typeface="Libre Baskerville" panose="02000000000000000000" pitchFamily="2" charset="0"/>
                        </a:rPr>
                        <a:t>15</a:t>
                      </a:r>
                      <a:endParaRPr lang="en-IN"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a:effectLst/>
                          <a:latin typeface="Libre Baskerville" panose="02000000000000000000" pitchFamily="2" charset="0"/>
                        </a:rPr>
                        <a:t>ADR </a:t>
                      </a:r>
                      <a:endParaRPr lang="en-IN"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dirty="0">
                          <a:effectLst/>
                          <a:latin typeface="Libre Baskerville" panose="02000000000000000000" pitchFamily="2" charset="0"/>
                        </a:rPr>
                        <a:t>Calculate the ADR(Average Daily rate)</a:t>
                      </a: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It is the ratio of revenue to the total rooms booked/sold. </a:t>
                      </a: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It is the measure of the average paid for rooms sold in a given time period</a:t>
                      </a:r>
                      <a:endParaRPr lang="en-US"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ADR = DIVIDE( [Revenue], [Total Bookings],0)</a:t>
                      </a:r>
                      <a:endParaRPr lang="en-US"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a:effectLst/>
                          <a:latin typeface="Libre Baskerville" panose="02000000000000000000" pitchFamily="2" charset="0"/>
                        </a:rPr>
                        <a:t>fact_bookings</a:t>
                      </a:r>
                      <a:endParaRPr lang="en-IN" sz="1200" b="0" i="0" u="none" strike="noStrike">
                        <a:solidFill>
                          <a:srgbClr val="000000"/>
                        </a:solidFill>
                        <a:effectLst/>
                        <a:latin typeface="Libre Baskerville" panose="02000000000000000000" pitchFamily="2" charset="0"/>
                      </a:endParaRPr>
                    </a:p>
                  </a:txBody>
                  <a:tcPr marL="3123" marR="3123" marT="3123" marB="0" anchor="b"/>
                </a:tc>
                <a:extLst>
                  <a:ext uri="{0D108BD9-81ED-4DB2-BD59-A6C34878D82A}">
                    <a16:rowId xmlns:a16="http://schemas.microsoft.com/office/drawing/2014/main" val="3918687234"/>
                  </a:ext>
                </a:extLst>
              </a:tr>
              <a:tr h="1084967">
                <a:tc>
                  <a:txBody>
                    <a:bodyPr/>
                    <a:lstStyle/>
                    <a:p>
                      <a:pPr algn="ctr" fontAlgn="b"/>
                      <a:r>
                        <a:rPr lang="en-IN" sz="1200" u="none" strike="noStrike" dirty="0">
                          <a:effectLst/>
                          <a:latin typeface="Libre Baskerville" panose="02000000000000000000" pitchFamily="2" charset="0"/>
                        </a:rPr>
                        <a:t>16</a:t>
                      </a:r>
                      <a:endParaRPr lang="en-IN"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a:effectLst/>
                          <a:latin typeface="Libre Baskerville" panose="02000000000000000000" pitchFamily="2" charset="0"/>
                        </a:rPr>
                        <a:t>Realisation %</a:t>
                      </a:r>
                      <a:endParaRPr lang="en-IN"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dirty="0">
                          <a:effectLst/>
                          <a:latin typeface="Libre Baskerville" panose="02000000000000000000" pitchFamily="2" charset="0"/>
                        </a:rPr>
                        <a:t>calculate  the </a:t>
                      </a:r>
                      <a:r>
                        <a:rPr lang="en-US" sz="1200" u="none" strike="noStrike" dirty="0" err="1">
                          <a:effectLst/>
                          <a:latin typeface="Libre Baskerville" panose="02000000000000000000" pitchFamily="2" charset="0"/>
                        </a:rPr>
                        <a:t>realisation</a:t>
                      </a:r>
                      <a:r>
                        <a:rPr lang="en-US" sz="1200" u="none" strike="noStrike" dirty="0">
                          <a:effectLst/>
                          <a:latin typeface="Libre Baskerville" panose="02000000000000000000" pitchFamily="2" charset="0"/>
                        </a:rPr>
                        <a:t> percentage.</a:t>
                      </a: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It is nothing but the </a:t>
                      </a:r>
                      <a:r>
                        <a:rPr lang="en-US" sz="1200" u="none" strike="noStrike" dirty="0" err="1">
                          <a:effectLst/>
                          <a:latin typeface="Libre Baskerville" panose="02000000000000000000" pitchFamily="2" charset="0"/>
                        </a:rPr>
                        <a:t>succesful</a:t>
                      </a:r>
                      <a:r>
                        <a:rPr lang="en-US" sz="1200" u="none" strike="noStrike" dirty="0">
                          <a:effectLst/>
                          <a:latin typeface="Libre Baskerville" panose="02000000000000000000" pitchFamily="2" charset="0"/>
                        </a:rPr>
                        <a:t> "checked out" percentage over all bookings happened.</a:t>
                      </a: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endParaRPr lang="en-US"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Realisation % = 1- ([Cancellation %]+[No Show rate %])</a:t>
                      </a:r>
                      <a:endParaRPr lang="en-US"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a:effectLst/>
                          <a:latin typeface="Libre Baskerville" panose="02000000000000000000" pitchFamily="2" charset="0"/>
                        </a:rPr>
                        <a:t>fact_bookings</a:t>
                      </a:r>
                      <a:endParaRPr lang="en-IN" sz="1200" b="0" i="0" u="none" strike="noStrike">
                        <a:solidFill>
                          <a:srgbClr val="000000"/>
                        </a:solidFill>
                        <a:effectLst/>
                        <a:latin typeface="Libre Baskerville" panose="02000000000000000000" pitchFamily="2" charset="0"/>
                      </a:endParaRPr>
                    </a:p>
                  </a:txBody>
                  <a:tcPr marL="3123" marR="3123" marT="3123" marB="0" anchor="b"/>
                </a:tc>
                <a:extLst>
                  <a:ext uri="{0D108BD9-81ED-4DB2-BD59-A6C34878D82A}">
                    <a16:rowId xmlns:a16="http://schemas.microsoft.com/office/drawing/2014/main" val="3295890169"/>
                  </a:ext>
                </a:extLst>
              </a:tr>
              <a:tr h="1233349">
                <a:tc>
                  <a:txBody>
                    <a:bodyPr/>
                    <a:lstStyle/>
                    <a:p>
                      <a:pPr algn="ctr" fontAlgn="b"/>
                      <a:r>
                        <a:rPr lang="en-IN" sz="1200" u="none" strike="noStrike" dirty="0">
                          <a:effectLst/>
                          <a:latin typeface="Libre Baskerville" panose="02000000000000000000" pitchFamily="2" charset="0"/>
                        </a:rPr>
                        <a:t>17</a:t>
                      </a:r>
                      <a:endParaRPr lang="en-IN"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a:effectLst/>
                          <a:latin typeface="Libre Baskerville" panose="02000000000000000000" pitchFamily="2" charset="0"/>
                        </a:rPr>
                        <a:t>RevPAR</a:t>
                      </a:r>
                      <a:endParaRPr lang="en-IN"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Calculate the RevPAR(Revenue Per Available Room)</a:t>
                      </a:r>
                      <a:br>
                        <a:rPr lang="en-US" sz="1200" u="none" strike="noStrike">
                          <a:effectLst/>
                          <a:latin typeface="Libre Baskerville" panose="02000000000000000000" pitchFamily="2" charset="0"/>
                        </a:rPr>
                      </a:b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RevPAR represents the revenue generated per available room, whether or not they are occupied. RevPAR helps hotels measure their revenue generating performance to accurately price rooms. RevPAR can help hotels measure themselves against other properties or brands.</a:t>
                      </a:r>
                      <a:endParaRPr lang="en-US"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a:effectLst/>
                          <a:latin typeface="Libre Baskerville" panose="02000000000000000000" pitchFamily="2" charset="0"/>
                        </a:rPr>
                        <a:t>RevPAR = DIVIDE([Revenue],[Total Capacity])</a:t>
                      </a:r>
                      <a:endParaRPr lang="en-IN"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fact_bookings, fact_agg_bookings</a:t>
                      </a:r>
                      <a:endParaRPr lang="en-US" sz="1200" b="0" i="0" u="none" strike="noStrike">
                        <a:solidFill>
                          <a:srgbClr val="000000"/>
                        </a:solidFill>
                        <a:effectLst/>
                        <a:latin typeface="Libre Baskerville" panose="02000000000000000000" pitchFamily="2" charset="0"/>
                      </a:endParaRPr>
                    </a:p>
                  </a:txBody>
                  <a:tcPr marL="3123" marR="3123" marT="3123" marB="0" anchor="b"/>
                </a:tc>
                <a:extLst>
                  <a:ext uri="{0D108BD9-81ED-4DB2-BD59-A6C34878D82A}">
                    <a16:rowId xmlns:a16="http://schemas.microsoft.com/office/drawing/2014/main" val="2519459488"/>
                  </a:ext>
                </a:extLst>
              </a:tr>
              <a:tr h="1115957">
                <a:tc>
                  <a:txBody>
                    <a:bodyPr/>
                    <a:lstStyle/>
                    <a:p>
                      <a:pPr algn="ctr" fontAlgn="b"/>
                      <a:r>
                        <a:rPr lang="en-IN" sz="1200" u="none" strike="noStrike" dirty="0">
                          <a:effectLst/>
                          <a:latin typeface="Libre Baskerville" panose="02000000000000000000" pitchFamily="2" charset="0"/>
                        </a:rPr>
                        <a:t>18</a:t>
                      </a:r>
                      <a:endParaRPr lang="en-IN"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dirty="0">
                          <a:effectLst/>
                          <a:latin typeface="Libre Baskerville" panose="02000000000000000000" pitchFamily="2" charset="0"/>
                        </a:rPr>
                        <a:t>DBRN</a:t>
                      </a:r>
                      <a:endParaRPr lang="en-IN"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dirty="0">
                          <a:effectLst/>
                          <a:latin typeface="Libre Baskerville" panose="02000000000000000000" pitchFamily="2" charset="0"/>
                        </a:rPr>
                        <a:t>calculate DBRN(Daily Booked Room Nights)</a:t>
                      </a: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This metrics tells on average how many rooms are booked for a day considering a time period</a:t>
                      </a: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endParaRPr lang="en-US"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DBRN = DIVIDE([Total Bookings], [No of days])</a:t>
                      </a:r>
                      <a:endParaRPr lang="en-US"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a:effectLst/>
                          <a:latin typeface="Libre Baskerville" panose="02000000000000000000" pitchFamily="2" charset="0"/>
                        </a:rPr>
                        <a:t>fact_bookings, dim_date</a:t>
                      </a:r>
                      <a:endParaRPr lang="en-IN" sz="1200" b="0" i="0" u="none" strike="noStrike">
                        <a:solidFill>
                          <a:srgbClr val="000000"/>
                        </a:solidFill>
                        <a:effectLst/>
                        <a:latin typeface="Libre Baskerville" panose="02000000000000000000" pitchFamily="2" charset="0"/>
                      </a:endParaRPr>
                    </a:p>
                  </a:txBody>
                  <a:tcPr marL="3123" marR="3123" marT="3123" marB="0" anchor="b"/>
                </a:tc>
                <a:extLst>
                  <a:ext uri="{0D108BD9-81ED-4DB2-BD59-A6C34878D82A}">
                    <a16:rowId xmlns:a16="http://schemas.microsoft.com/office/drawing/2014/main" val="577222300"/>
                  </a:ext>
                </a:extLst>
              </a:tr>
              <a:tr h="1115957">
                <a:tc>
                  <a:txBody>
                    <a:bodyPr/>
                    <a:lstStyle/>
                    <a:p>
                      <a:pPr algn="ctr" fontAlgn="b"/>
                      <a:r>
                        <a:rPr lang="en-IN" sz="1200" u="none" strike="noStrike" dirty="0">
                          <a:effectLst/>
                          <a:latin typeface="Libre Baskerville" panose="02000000000000000000" pitchFamily="2" charset="0"/>
                        </a:rPr>
                        <a:t>19</a:t>
                      </a:r>
                      <a:endParaRPr lang="en-IN"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dirty="0">
                          <a:effectLst/>
                          <a:latin typeface="Libre Baskerville" panose="02000000000000000000" pitchFamily="2" charset="0"/>
                        </a:rPr>
                        <a:t>DSRN </a:t>
                      </a:r>
                      <a:endParaRPr lang="en-IN"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calculate DSRN(Daily Sellable Room Nights)</a:t>
                      </a:r>
                      <a:br>
                        <a:rPr lang="en-US" sz="1200" u="none" strike="noStrike">
                          <a:effectLst/>
                          <a:latin typeface="Libre Baskerville" panose="02000000000000000000" pitchFamily="2" charset="0"/>
                        </a:rPr>
                      </a:b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This metrics tells on average how many rooms are ready to sell for a day considering a time period</a:t>
                      </a:r>
                      <a:br>
                        <a:rPr lang="en-US" sz="1200" u="none" strike="noStrike">
                          <a:effectLst/>
                          <a:latin typeface="Libre Baskerville" panose="02000000000000000000" pitchFamily="2" charset="0"/>
                        </a:rPr>
                      </a:br>
                      <a:br>
                        <a:rPr lang="en-US" sz="1200" u="none" strike="noStrike">
                          <a:effectLst/>
                          <a:latin typeface="Libre Baskerville" panose="02000000000000000000" pitchFamily="2" charset="0"/>
                        </a:rPr>
                      </a:br>
                      <a:endParaRPr lang="en-US"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DSRN = DIVIDE([Total Capacity], [No of days])</a:t>
                      </a:r>
                      <a:endParaRPr lang="en-US"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fact_agg_bookings, dim_date</a:t>
                      </a:r>
                      <a:endParaRPr lang="en-US" sz="1200" b="0" i="0" u="none" strike="noStrike">
                        <a:solidFill>
                          <a:srgbClr val="000000"/>
                        </a:solidFill>
                        <a:effectLst/>
                        <a:latin typeface="Libre Baskerville" panose="02000000000000000000" pitchFamily="2" charset="0"/>
                      </a:endParaRPr>
                    </a:p>
                  </a:txBody>
                  <a:tcPr marL="3123" marR="3123" marT="3123" marB="0" anchor="b"/>
                </a:tc>
                <a:extLst>
                  <a:ext uri="{0D108BD9-81ED-4DB2-BD59-A6C34878D82A}">
                    <a16:rowId xmlns:a16="http://schemas.microsoft.com/office/drawing/2014/main" val="1362463937"/>
                  </a:ext>
                </a:extLst>
              </a:tr>
              <a:tr h="904652">
                <a:tc>
                  <a:txBody>
                    <a:bodyPr/>
                    <a:lstStyle/>
                    <a:p>
                      <a:pPr algn="ctr" fontAlgn="b"/>
                      <a:r>
                        <a:rPr lang="en-IN" sz="1200" u="none" strike="noStrike" dirty="0">
                          <a:effectLst/>
                          <a:latin typeface="Libre Baskerville" panose="02000000000000000000" pitchFamily="2" charset="0"/>
                        </a:rPr>
                        <a:t>20</a:t>
                      </a:r>
                      <a:endParaRPr lang="en-IN"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dirty="0">
                          <a:effectLst/>
                          <a:latin typeface="Libre Baskerville" panose="02000000000000000000" pitchFamily="2" charset="0"/>
                        </a:rPr>
                        <a:t>DURN</a:t>
                      </a:r>
                      <a:endParaRPr lang="en-IN" sz="1200" b="0" i="0" u="none" strike="noStrike" dirty="0">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calculate DURN(Daily Utilized Room Nights)</a:t>
                      </a:r>
                      <a:br>
                        <a:rPr lang="en-US" sz="1200" u="none" strike="noStrike">
                          <a:effectLst/>
                          <a:latin typeface="Libre Baskerville" panose="02000000000000000000" pitchFamily="2" charset="0"/>
                        </a:rPr>
                      </a:b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This metric tells on average how many rooms are succesfully utilized by customers for a day considering a time period</a:t>
                      </a:r>
                      <a:br>
                        <a:rPr lang="en-US" sz="1200" u="none" strike="noStrike">
                          <a:effectLst/>
                          <a:latin typeface="Libre Baskerville" panose="02000000000000000000" pitchFamily="2" charset="0"/>
                        </a:rPr>
                      </a:br>
                      <a:endParaRPr lang="en-US"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US" sz="1200" u="none" strike="noStrike">
                          <a:effectLst/>
                          <a:latin typeface="Libre Baskerville" panose="02000000000000000000" pitchFamily="2" charset="0"/>
                        </a:rPr>
                        <a:t>DURN = DIVIDE([Total Checked Out],[No of days])</a:t>
                      </a:r>
                      <a:endParaRPr lang="en-US" sz="1200" b="0" i="0" u="none" strike="noStrike">
                        <a:solidFill>
                          <a:srgbClr val="000000"/>
                        </a:solidFill>
                        <a:effectLst/>
                        <a:latin typeface="Libre Baskerville" panose="02000000000000000000" pitchFamily="2" charset="0"/>
                      </a:endParaRPr>
                    </a:p>
                  </a:txBody>
                  <a:tcPr marL="3123" marR="3123" marT="3123" marB="0" anchor="b"/>
                </a:tc>
                <a:tc>
                  <a:txBody>
                    <a:bodyPr/>
                    <a:lstStyle/>
                    <a:p>
                      <a:pPr algn="l" fontAlgn="b"/>
                      <a:r>
                        <a:rPr lang="en-IN" sz="1200" u="none" strike="noStrike" dirty="0" err="1">
                          <a:effectLst/>
                          <a:latin typeface="Libre Baskerville" panose="02000000000000000000" pitchFamily="2" charset="0"/>
                        </a:rPr>
                        <a:t>fact_bookings</a:t>
                      </a:r>
                      <a:r>
                        <a:rPr lang="en-IN" sz="1200" u="none" strike="noStrike" dirty="0">
                          <a:effectLst/>
                          <a:latin typeface="Libre Baskerville" panose="02000000000000000000" pitchFamily="2" charset="0"/>
                        </a:rPr>
                        <a:t>, </a:t>
                      </a:r>
                      <a:r>
                        <a:rPr lang="en-IN" sz="1200" u="none" strike="noStrike" dirty="0" err="1">
                          <a:effectLst/>
                          <a:latin typeface="Libre Baskerville" panose="02000000000000000000" pitchFamily="2" charset="0"/>
                        </a:rPr>
                        <a:t>dim_date</a:t>
                      </a:r>
                      <a:endParaRPr lang="en-IN" sz="1200" b="0" i="0" u="none" strike="noStrike" dirty="0">
                        <a:solidFill>
                          <a:srgbClr val="000000"/>
                        </a:solidFill>
                        <a:effectLst/>
                        <a:latin typeface="Libre Baskerville" panose="02000000000000000000" pitchFamily="2" charset="0"/>
                      </a:endParaRPr>
                    </a:p>
                  </a:txBody>
                  <a:tcPr marL="3123" marR="3123" marT="3123" marB="0" anchor="b"/>
                </a:tc>
                <a:extLst>
                  <a:ext uri="{0D108BD9-81ED-4DB2-BD59-A6C34878D82A}">
                    <a16:rowId xmlns:a16="http://schemas.microsoft.com/office/drawing/2014/main" val="2355597744"/>
                  </a:ext>
                </a:extLst>
              </a:tr>
            </a:tbl>
          </a:graphicData>
        </a:graphic>
      </p:graphicFrame>
    </p:spTree>
    <p:extLst>
      <p:ext uri="{BB962C8B-B14F-4D97-AF65-F5344CB8AC3E}">
        <p14:creationId xmlns:p14="http://schemas.microsoft.com/office/powerpoint/2010/main" val="3998951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1C85624E-1A31-8AF0-41F1-28959F3FDBE1}"/>
              </a:ext>
            </a:extLst>
          </p:cNvPr>
          <p:cNvGraphicFramePr>
            <a:graphicFrameLocks noGrp="1"/>
          </p:cNvGraphicFramePr>
          <p:nvPr>
            <p:extLst>
              <p:ext uri="{D42A27DB-BD31-4B8C-83A1-F6EECF244321}">
                <p14:modId xmlns:p14="http://schemas.microsoft.com/office/powerpoint/2010/main" val="3111708198"/>
              </p:ext>
            </p:extLst>
          </p:nvPr>
        </p:nvGraphicFramePr>
        <p:xfrm>
          <a:off x="0" y="0"/>
          <a:ext cx="14630400" cy="7139552"/>
        </p:xfrm>
        <a:graphic>
          <a:graphicData uri="http://schemas.openxmlformats.org/drawingml/2006/table">
            <a:tbl>
              <a:tblPr>
                <a:tableStyleId>{5DA37D80-6434-44D0-A028-1B22A696006F}</a:tableStyleId>
              </a:tblPr>
              <a:tblGrid>
                <a:gridCol w="1013835">
                  <a:extLst>
                    <a:ext uri="{9D8B030D-6E8A-4147-A177-3AD203B41FA5}">
                      <a16:colId xmlns:a16="http://schemas.microsoft.com/office/drawing/2014/main" val="270005309"/>
                    </a:ext>
                  </a:extLst>
                </a:gridCol>
                <a:gridCol w="2058864">
                  <a:extLst>
                    <a:ext uri="{9D8B030D-6E8A-4147-A177-3AD203B41FA5}">
                      <a16:colId xmlns:a16="http://schemas.microsoft.com/office/drawing/2014/main" val="4090771668"/>
                    </a:ext>
                  </a:extLst>
                </a:gridCol>
                <a:gridCol w="4679231">
                  <a:extLst>
                    <a:ext uri="{9D8B030D-6E8A-4147-A177-3AD203B41FA5}">
                      <a16:colId xmlns:a16="http://schemas.microsoft.com/office/drawing/2014/main" val="2169324866"/>
                    </a:ext>
                  </a:extLst>
                </a:gridCol>
                <a:gridCol w="5853035">
                  <a:extLst>
                    <a:ext uri="{9D8B030D-6E8A-4147-A177-3AD203B41FA5}">
                      <a16:colId xmlns:a16="http://schemas.microsoft.com/office/drawing/2014/main" val="1925111072"/>
                    </a:ext>
                  </a:extLst>
                </a:gridCol>
                <a:gridCol w="1025435">
                  <a:extLst>
                    <a:ext uri="{9D8B030D-6E8A-4147-A177-3AD203B41FA5}">
                      <a16:colId xmlns:a16="http://schemas.microsoft.com/office/drawing/2014/main" val="3827111376"/>
                    </a:ext>
                  </a:extLst>
                </a:gridCol>
              </a:tblGrid>
              <a:tr h="1645920">
                <a:tc>
                  <a:txBody>
                    <a:bodyPr/>
                    <a:lstStyle/>
                    <a:p>
                      <a:pPr algn="ctr" fontAlgn="b"/>
                      <a:r>
                        <a:rPr lang="en-IN" sz="1200" u="none" strike="noStrike" dirty="0">
                          <a:effectLst/>
                          <a:latin typeface="Libre Baskerville" panose="02000000000000000000" pitchFamily="2" charset="0"/>
                        </a:rPr>
                        <a:t>21</a:t>
                      </a:r>
                      <a:endParaRPr lang="en-IN" sz="1200" b="0" i="0" u="none" strike="noStrike" dirty="0">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a:effectLst/>
                          <a:latin typeface="Libre Baskerville" panose="02000000000000000000" pitchFamily="2" charset="0"/>
                        </a:rPr>
                        <a:t>Revenue WoW change %</a:t>
                      </a:r>
                      <a:endParaRPr lang="en-IN" sz="1200" b="0" i="0" u="none" strike="noStrike">
                        <a:solidFill>
                          <a:srgbClr val="000000"/>
                        </a:solidFill>
                        <a:effectLst/>
                        <a:latin typeface="Libre Baskerville" panose="02000000000000000000" pitchFamily="2" charset="0"/>
                      </a:endParaRPr>
                    </a:p>
                  </a:txBody>
                  <a:tcPr marL="1808" marR="1808" marT="1808" marB="0" anchor="b"/>
                </a:tc>
                <a:tc>
                  <a:txBody>
                    <a:bodyPr/>
                    <a:lstStyle/>
                    <a:p>
                      <a:pPr algn="l" fontAlgn="b"/>
                      <a:r>
                        <a:rPr lang="en-US" sz="1200" u="none" strike="noStrike" dirty="0">
                          <a:effectLst/>
                          <a:latin typeface="Libre Baskerville" panose="02000000000000000000" pitchFamily="2" charset="0"/>
                        </a:rPr>
                        <a:t>To get the revenue change percentage week over week.</a:t>
                      </a: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Here, </a:t>
                      </a:r>
                      <a:br>
                        <a:rPr lang="en-US" sz="1200" u="none" strike="noStrike" dirty="0">
                          <a:effectLst/>
                          <a:latin typeface="Libre Baskerville" panose="02000000000000000000" pitchFamily="2" charset="0"/>
                        </a:rPr>
                      </a:br>
                      <a:r>
                        <a:rPr lang="en-US" sz="1200" u="none" strike="noStrike" dirty="0" err="1">
                          <a:effectLst/>
                          <a:latin typeface="Libre Baskerville" panose="02000000000000000000" pitchFamily="2" charset="0"/>
                        </a:rPr>
                        <a:t>revcw</a:t>
                      </a:r>
                      <a:r>
                        <a:rPr lang="en-US" sz="1200" u="none" strike="noStrike" dirty="0">
                          <a:effectLst/>
                          <a:latin typeface="Libre Baskerville" panose="02000000000000000000" pitchFamily="2" charset="0"/>
                        </a:rPr>
                        <a:t>  for current week</a:t>
                      </a:r>
                      <a:br>
                        <a:rPr lang="en-US" sz="1200" u="none" strike="noStrike" dirty="0">
                          <a:effectLst/>
                          <a:latin typeface="Libre Baskerville" panose="02000000000000000000" pitchFamily="2" charset="0"/>
                        </a:rPr>
                      </a:br>
                      <a:r>
                        <a:rPr lang="en-US" sz="1200" u="none" strike="noStrike" dirty="0" err="1">
                          <a:effectLst/>
                          <a:latin typeface="Libre Baskerville" panose="02000000000000000000" pitchFamily="2" charset="0"/>
                        </a:rPr>
                        <a:t>revpw</a:t>
                      </a:r>
                      <a:r>
                        <a:rPr lang="en-US" sz="1200" u="none" strike="noStrike" dirty="0">
                          <a:effectLst/>
                          <a:latin typeface="Libre Baskerville" panose="02000000000000000000" pitchFamily="2" charset="0"/>
                        </a:rPr>
                        <a:t> for previous week</a:t>
                      </a: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endParaRPr lang="en-US" sz="1200" b="0" i="0" u="none" strike="noStrike" dirty="0">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dirty="0">
                          <a:effectLst/>
                          <a:latin typeface="Libre Baskerville" panose="02000000000000000000" pitchFamily="2" charset="0"/>
                        </a:rPr>
                        <a:t>Revenue WoW change % = </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selv</a:t>
                      </a:r>
                      <a:r>
                        <a:rPr lang="en-IN" sz="1200" u="none" strike="noStrike" dirty="0">
                          <a:effectLst/>
                          <a:latin typeface="Libre Baskerville" panose="02000000000000000000" pitchFamily="2" charset="0"/>
                        </a:rPr>
                        <a:t> = IF(HASONEFILTER(</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]),SELECTEDVALUE(</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]),MAX(</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revcw</a:t>
                      </a:r>
                      <a:r>
                        <a:rPr lang="en-IN" sz="1200" u="none" strike="noStrike" dirty="0">
                          <a:effectLst/>
                          <a:latin typeface="Libre Baskerville" panose="02000000000000000000" pitchFamily="2" charset="0"/>
                        </a:rPr>
                        <a:t> = CALCULATE([Revenue],</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 </a:t>
                      </a:r>
                      <a:r>
                        <a:rPr lang="en-IN" sz="1200" u="none" strike="noStrike" dirty="0" err="1">
                          <a:effectLst/>
                          <a:latin typeface="Libre Baskerville" panose="02000000000000000000" pitchFamily="2" charset="0"/>
                        </a:rPr>
                        <a:t>selv</a:t>
                      </a:r>
                      <a:r>
                        <a:rPr lang="en-IN" sz="1200" u="none" strike="noStrike" dirty="0">
                          <a:effectLst/>
                          <a:latin typeface="Libre Baskerville" panose="02000000000000000000" pitchFamily="2" charset="0"/>
                        </a:rPr>
                        <a:t>)</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revpw</a:t>
                      </a:r>
                      <a:r>
                        <a:rPr lang="en-IN" sz="1200" u="none" strike="noStrike" dirty="0">
                          <a:effectLst/>
                          <a:latin typeface="Libre Baskerville" panose="02000000000000000000" pitchFamily="2" charset="0"/>
                        </a:rPr>
                        <a:t> =  CALCULATE([Revenue],FILTER(ALL(</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 selv-1))</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return</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DIVIDE(revcw,revpw,0)-1</a:t>
                      </a:r>
                      <a:endParaRPr lang="en-IN" sz="1200" b="0" i="0" u="none" strike="noStrike" dirty="0">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a:effectLst/>
                          <a:latin typeface="Libre Baskerville" panose="02000000000000000000" pitchFamily="2" charset="0"/>
                        </a:rPr>
                        <a:t>dim_date</a:t>
                      </a:r>
                      <a:endParaRPr lang="en-IN" sz="1200" b="0" i="0" u="none" strike="noStrike">
                        <a:solidFill>
                          <a:srgbClr val="000000"/>
                        </a:solidFill>
                        <a:effectLst/>
                        <a:latin typeface="Libre Baskerville" panose="02000000000000000000" pitchFamily="2" charset="0"/>
                      </a:endParaRPr>
                    </a:p>
                  </a:txBody>
                  <a:tcPr marL="1808" marR="1808" marT="1808" marB="0" anchor="b"/>
                </a:tc>
                <a:extLst>
                  <a:ext uri="{0D108BD9-81ED-4DB2-BD59-A6C34878D82A}">
                    <a16:rowId xmlns:a16="http://schemas.microsoft.com/office/drawing/2014/main" val="3860639014"/>
                  </a:ext>
                </a:extLst>
              </a:tr>
              <a:tr h="1645920">
                <a:tc>
                  <a:txBody>
                    <a:bodyPr/>
                    <a:lstStyle/>
                    <a:p>
                      <a:pPr algn="ctr" fontAlgn="b"/>
                      <a:r>
                        <a:rPr lang="en-IN" sz="1200" u="none" strike="noStrike" dirty="0">
                          <a:effectLst/>
                          <a:latin typeface="Libre Baskerville" panose="02000000000000000000" pitchFamily="2" charset="0"/>
                        </a:rPr>
                        <a:t>22</a:t>
                      </a:r>
                      <a:endParaRPr lang="en-IN" sz="1200" b="0" i="0" u="none" strike="noStrike" dirty="0">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a:effectLst/>
                          <a:latin typeface="Libre Baskerville" panose="02000000000000000000" pitchFamily="2" charset="0"/>
                        </a:rPr>
                        <a:t>Occupancy WoW change %</a:t>
                      </a:r>
                      <a:endParaRPr lang="en-IN" sz="1200" b="0" i="0" u="none" strike="noStrike">
                        <a:solidFill>
                          <a:srgbClr val="000000"/>
                        </a:solidFill>
                        <a:effectLst/>
                        <a:latin typeface="Libre Baskerville" panose="02000000000000000000" pitchFamily="2" charset="0"/>
                      </a:endParaRPr>
                    </a:p>
                  </a:txBody>
                  <a:tcPr marL="1808" marR="1808" marT="1808" marB="0" anchor="b"/>
                </a:tc>
                <a:tc>
                  <a:txBody>
                    <a:bodyPr/>
                    <a:lstStyle/>
                    <a:p>
                      <a:pPr algn="l" fontAlgn="b"/>
                      <a:r>
                        <a:rPr lang="en-US" sz="1200" u="none" strike="noStrike">
                          <a:effectLst/>
                          <a:latin typeface="Libre Baskerville" panose="02000000000000000000" pitchFamily="2" charset="0"/>
                        </a:rPr>
                        <a:t>To get the occupancy change percentage week over week.</a:t>
                      </a:r>
                      <a:br>
                        <a:rPr lang="en-US" sz="1200" u="none" strike="noStrike">
                          <a:effectLst/>
                          <a:latin typeface="Libre Baskerville" panose="02000000000000000000" pitchFamily="2" charset="0"/>
                        </a:rPr>
                      </a:b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Here, </a:t>
                      </a: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revcw  for current week</a:t>
                      </a: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revpw for previous week</a:t>
                      </a:r>
                      <a:endParaRPr lang="en-US" sz="1200" b="0" i="0" u="none" strike="noStrike">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dirty="0">
                          <a:effectLst/>
                          <a:latin typeface="Libre Baskerville" panose="02000000000000000000" pitchFamily="2" charset="0"/>
                        </a:rPr>
                        <a:t>Occupancy WoW change % = </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selv</a:t>
                      </a:r>
                      <a:r>
                        <a:rPr lang="en-IN" sz="1200" u="none" strike="noStrike" dirty="0">
                          <a:effectLst/>
                          <a:latin typeface="Libre Baskerville" panose="02000000000000000000" pitchFamily="2" charset="0"/>
                        </a:rPr>
                        <a:t> = IF(HASONEFILTER(</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]),SELECTEDVALUE(</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]),MAX(</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revcw</a:t>
                      </a:r>
                      <a:r>
                        <a:rPr lang="en-IN" sz="1200" u="none" strike="noStrike" dirty="0">
                          <a:effectLst/>
                          <a:latin typeface="Libre Baskerville" panose="02000000000000000000" pitchFamily="2" charset="0"/>
                        </a:rPr>
                        <a:t> = CALCULATE([Occupancy %],</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 </a:t>
                      </a:r>
                      <a:r>
                        <a:rPr lang="en-IN" sz="1200" u="none" strike="noStrike" dirty="0" err="1">
                          <a:effectLst/>
                          <a:latin typeface="Libre Baskerville" panose="02000000000000000000" pitchFamily="2" charset="0"/>
                        </a:rPr>
                        <a:t>selv</a:t>
                      </a:r>
                      <a:r>
                        <a:rPr lang="en-IN" sz="1200" u="none" strike="noStrike" dirty="0">
                          <a:effectLst/>
                          <a:latin typeface="Libre Baskerville" panose="02000000000000000000" pitchFamily="2" charset="0"/>
                        </a:rPr>
                        <a:t>)</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revpw</a:t>
                      </a:r>
                      <a:r>
                        <a:rPr lang="en-IN" sz="1200" u="none" strike="noStrike" dirty="0">
                          <a:effectLst/>
                          <a:latin typeface="Libre Baskerville" panose="02000000000000000000" pitchFamily="2" charset="0"/>
                        </a:rPr>
                        <a:t> =  CALCULATE([Occupancy %],FILTER(ALL(</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 selv-1))</a:t>
                      </a:r>
                      <a:br>
                        <a:rPr lang="en-IN" sz="1200" u="none" strike="noStrike" dirty="0">
                          <a:effectLst/>
                          <a:latin typeface="Libre Baskerville" panose="02000000000000000000" pitchFamily="2" charset="0"/>
                        </a:rPr>
                      </a:b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return</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DIVIDE(revcw,revpw,0)-1</a:t>
                      </a:r>
                      <a:endParaRPr lang="en-IN" sz="1200" b="0" i="0" u="none" strike="noStrike" dirty="0">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a:effectLst/>
                          <a:latin typeface="Libre Baskerville" panose="02000000000000000000" pitchFamily="2" charset="0"/>
                        </a:rPr>
                        <a:t>dim_date</a:t>
                      </a:r>
                      <a:endParaRPr lang="en-IN" sz="1200" b="0" i="0" u="none" strike="noStrike">
                        <a:solidFill>
                          <a:srgbClr val="000000"/>
                        </a:solidFill>
                        <a:effectLst/>
                        <a:latin typeface="Libre Baskerville" panose="02000000000000000000" pitchFamily="2" charset="0"/>
                      </a:endParaRPr>
                    </a:p>
                  </a:txBody>
                  <a:tcPr marL="1808" marR="1808" marT="1808" marB="0" anchor="b"/>
                </a:tc>
                <a:extLst>
                  <a:ext uri="{0D108BD9-81ED-4DB2-BD59-A6C34878D82A}">
                    <a16:rowId xmlns:a16="http://schemas.microsoft.com/office/drawing/2014/main" val="1952528503"/>
                  </a:ext>
                </a:extLst>
              </a:tr>
              <a:tr h="1645920">
                <a:tc>
                  <a:txBody>
                    <a:bodyPr/>
                    <a:lstStyle/>
                    <a:p>
                      <a:pPr algn="ctr" fontAlgn="b"/>
                      <a:r>
                        <a:rPr lang="en-IN" sz="1200" u="none" strike="noStrike" dirty="0">
                          <a:effectLst/>
                          <a:latin typeface="Libre Baskerville" panose="02000000000000000000" pitchFamily="2" charset="0"/>
                        </a:rPr>
                        <a:t>23</a:t>
                      </a:r>
                      <a:endParaRPr lang="en-IN" sz="1200" b="0" i="0" u="none" strike="noStrike" dirty="0">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a:effectLst/>
                          <a:latin typeface="Libre Baskerville" panose="02000000000000000000" pitchFamily="2" charset="0"/>
                        </a:rPr>
                        <a:t>ADR WoW change %</a:t>
                      </a:r>
                      <a:endParaRPr lang="en-IN" sz="1200" b="0" i="0" u="none" strike="noStrike">
                        <a:solidFill>
                          <a:srgbClr val="000000"/>
                        </a:solidFill>
                        <a:effectLst/>
                        <a:latin typeface="Libre Baskerville" panose="02000000000000000000" pitchFamily="2" charset="0"/>
                      </a:endParaRPr>
                    </a:p>
                  </a:txBody>
                  <a:tcPr marL="1808" marR="1808" marT="1808" marB="0" anchor="b"/>
                </a:tc>
                <a:tc>
                  <a:txBody>
                    <a:bodyPr/>
                    <a:lstStyle/>
                    <a:p>
                      <a:pPr algn="l" fontAlgn="b"/>
                      <a:r>
                        <a:rPr lang="en-US" sz="1200" u="none" strike="noStrike" dirty="0">
                          <a:effectLst/>
                          <a:latin typeface="Libre Baskerville" panose="02000000000000000000" pitchFamily="2" charset="0"/>
                        </a:rPr>
                        <a:t>To get the ADR(Average Daily rate) change percentage week over week.</a:t>
                      </a:r>
                      <a:br>
                        <a:rPr lang="en-US" sz="1200" u="none" strike="noStrike" dirty="0">
                          <a:effectLst/>
                          <a:latin typeface="Libre Baskerville" panose="02000000000000000000" pitchFamily="2" charset="0"/>
                        </a:rPr>
                      </a:br>
                      <a:br>
                        <a:rPr lang="en-US" sz="1200" u="none" strike="noStrike" dirty="0">
                          <a:effectLst/>
                          <a:latin typeface="Libre Baskerville" panose="02000000000000000000" pitchFamily="2" charset="0"/>
                        </a:rPr>
                      </a:br>
                      <a:r>
                        <a:rPr lang="en-US" sz="1200" u="none" strike="noStrike" dirty="0">
                          <a:effectLst/>
                          <a:latin typeface="Libre Baskerville" panose="02000000000000000000" pitchFamily="2" charset="0"/>
                        </a:rPr>
                        <a:t>Here, </a:t>
                      </a:r>
                      <a:br>
                        <a:rPr lang="en-US" sz="1200" u="none" strike="noStrike" dirty="0">
                          <a:effectLst/>
                          <a:latin typeface="Libre Baskerville" panose="02000000000000000000" pitchFamily="2" charset="0"/>
                        </a:rPr>
                      </a:br>
                      <a:r>
                        <a:rPr lang="en-US" sz="1200" u="none" strike="noStrike" dirty="0" err="1">
                          <a:effectLst/>
                          <a:latin typeface="Libre Baskerville" panose="02000000000000000000" pitchFamily="2" charset="0"/>
                        </a:rPr>
                        <a:t>revcw</a:t>
                      </a:r>
                      <a:r>
                        <a:rPr lang="en-US" sz="1200" u="none" strike="noStrike" dirty="0">
                          <a:effectLst/>
                          <a:latin typeface="Libre Baskerville" panose="02000000000000000000" pitchFamily="2" charset="0"/>
                        </a:rPr>
                        <a:t>  for current week</a:t>
                      </a:r>
                      <a:br>
                        <a:rPr lang="en-US" sz="1200" u="none" strike="noStrike" dirty="0">
                          <a:effectLst/>
                          <a:latin typeface="Libre Baskerville" panose="02000000000000000000" pitchFamily="2" charset="0"/>
                        </a:rPr>
                      </a:br>
                      <a:r>
                        <a:rPr lang="en-US" sz="1200" u="none" strike="noStrike" dirty="0" err="1">
                          <a:effectLst/>
                          <a:latin typeface="Libre Baskerville" panose="02000000000000000000" pitchFamily="2" charset="0"/>
                        </a:rPr>
                        <a:t>revpw</a:t>
                      </a:r>
                      <a:r>
                        <a:rPr lang="en-US" sz="1200" u="none" strike="noStrike" dirty="0">
                          <a:effectLst/>
                          <a:latin typeface="Libre Baskerville" panose="02000000000000000000" pitchFamily="2" charset="0"/>
                        </a:rPr>
                        <a:t> for previous week</a:t>
                      </a:r>
                      <a:endParaRPr lang="en-US" sz="1200" b="0" i="0" u="none" strike="noStrike" dirty="0">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dirty="0">
                          <a:effectLst/>
                          <a:latin typeface="Libre Baskerville" panose="02000000000000000000" pitchFamily="2" charset="0"/>
                        </a:rPr>
                        <a:t>ADR WoW change % = </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selv</a:t>
                      </a:r>
                      <a:r>
                        <a:rPr lang="en-IN" sz="1200" u="none" strike="noStrike" dirty="0">
                          <a:effectLst/>
                          <a:latin typeface="Libre Baskerville" panose="02000000000000000000" pitchFamily="2" charset="0"/>
                        </a:rPr>
                        <a:t> = IF(HASONEFILTER(</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]),SELECTEDVALUE(</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]),MAX(</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revcw</a:t>
                      </a:r>
                      <a:r>
                        <a:rPr lang="en-IN" sz="1200" u="none" strike="noStrike" dirty="0">
                          <a:effectLst/>
                          <a:latin typeface="Libre Baskerville" panose="02000000000000000000" pitchFamily="2" charset="0"/>
                        </a:rPr>
                        <a:t> = CALCULATE([ADR],</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 </a:t>
                      </a:r>
                      <a:r>
                        <a:rPr lang="en-IN" sz="1200" u="none" strike="noStrike" dirty="0" err="1">
                          <a:effectLst/>
                          <a:latin typeface="Libre Baskerville" panose="02000000000000000000" pitchFamily="2" charset="0"/>
                        </a:rPr>
                        <a:t>selv</a:t>
                      </a:r>
                      <a:r>
                        <a:rPr lang="en-IN" sz="1200" u="none" strike="noStrike" dirty="0">
                          <a:effectLst/>
                          <a:latin typeface="Libre Baskerville" panose="02000000000000000000" pitchFamily="2" charset="0"/>
                        </a:rPr>
                        <a:t>)</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revpw</a:t>
                      </a:r>
                      <a:r>
                        <a:rPr lang="en-IN" sz="1200" u="none" strike="noStrike" dirty="0">
                          <a:effectLst/>
                          <a:latin typeface="Libre Baskerville" panose="02000000000000000000" pitchFamily="2" charset="0"/>
                        </a:rPr>
                        <a:t> =  CALCULATE([ADR],FILTER(ALL(</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 selv-1))</a:t>
                      </a:r>
                      <a:br>
                        <a:rPr lang="en-IN" sz="1200" u="none" strike="noStrike" dirty="0">
                          <a:effectLst/>
                          <a:latin typeface="Libre Baskerville" panose="02000000000000000000" pitchFamily="2" charset="0"/>
                        </a:rPr>
                      </a:b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return</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DIVIDE(revcw,revpw,0)-1</a:t>
                      </a:r>
                      <a:endParaRPr lang="en-IN" sz="1200" b="0" i="0" u="none" strike="noStrike" dirty="0">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a:effectLst/>
                          <a:latin typeface="Libre Baskerville" panose="02000000000000000000" pitchFamily="2" charset="0"/>
                        </a:rPr>
                        <a:t>dim_date</a:t>
                      </a:r>
                      <a:endParaRPr lang="en-IN" sz="1200" b="0" i="0" u="none" strike="noStrike">
                        <a:solidFill>
                          <a:srgbClr val="000000"/>
                        </a:solidFill>
                        <a:effectLst/>
                        <a:latin typeface="Libre Baskerville" panose="02000000000000000000" pitchFamily="2" charset="0"/>
                      </a:endParaRPr>
                    </a:p>
                  </a:txBody>
                  <a:tcPr marL="1808" marR="1808" marT="1808" marB="0" anchor="b"/>
                </a:tc>
                <a:extLst>
                  <a:ext uri="{0D108BD9-81ED-4DB2-BD59-A6C34878D82A}">
                    <a16:rowId xmlns:a16="http://schemas.microsoft.com/office/drawing/2014/main" val="617622619"/>
                  </a:ext>
                </a:extLst>
              </a:tr>
              <a:tr h="1645920">
                <a:tc>
                  <a:txBody>
                    <a:bodyPr/>
                    <a:lstStyle/>
                    <a:p>
                      <a:pPr algn="ctr" fontAlgn="b"/>
                      <a:r>
                        <a:rPr lang="en-IN" sz="1200" u="none" strike="noStrike" dirty="0">
                          <a:effectLst/>
                          <a:latin typeface="Libre Baskerville" panose="02000000000000000000" pitchFamily="2" charset="0"/>
                        </a:rPr>
                        <a:t>24</a:t>
                      </a:r>
                      <a:endParaRPr lang="en-IN" sz="1200" b="0" i="0" u="none" strike="noStrike" dirty="0">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a:effectLst/>
                          <a:latin typeface="Libre Baskerville" panose="02000000000000000000" pitchFamily="2" charset="0"/>
                        </a:rPr>
                        <a:t>Revpar WoW change %</a:t>
                      </a:r>
                      <a:endParaRPr lang="en-IN" sz="1200" b="0" i="0" u="none" strike="noStrike">
                        <a:solidFill>
                          <a:srgbClr val="000000"/>
                        </a:solidFill>
                        <a:effectLst/>
                        <a:latin typeface="Libre Baskerville" panose="02000000000000000000" pitchFamily="2" charset="0"/>
                      </a:endParaRPr>
                    </a:p>
                  </a:txBody>
                  <a:tcPr marL="1808" marR="1808" marT="1808" marB="0" anchor="b"/>
                </a:tc>
                <a:tc>
                  <a:txBody>
                    <a:bodyPr/>
                    <a:lstStyle/>
                    <a:p>
                      <a:pPr algn="l" fontAlgn="b"/>
                      <a:r>
                        <a:rPr lang="en-US" sz="1200" u="none" strike="noStrike">
                          <a:effectLst/>
                          <a:latin typeface="Libre Baskerville" panose="02000000000000000000" pitchFamily="2" charset="0"/>
                        </a:rPr>
                        <a:t>To get the RevPar(Revenue Per Available Room) change percentage week over week.</a:t>
                      </a:r>
                      <a:br>
                        <a:rPr lang="en-US" sz="1200" u="none" strike="noStrike">
                          <a:effectLst/>
                          <a:latin typeface="Libre Baskerville" panose="02000000000000000000" pitchFamily="2" charset="0"/>
                        </a:rPr>
                      </a:b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Here, </a:t>
                      </a: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revcw  for current week</a:t>
                      </a:r>
                      <a:br>
                        <a:rPr lang="en-US" sz="1200" u="none" strike="noStrike">
                          <a:effectLst/>
                          <a:latin typeface="Libre Baskerville" panose="02000000000000000000" pitchFamily="2" charset="0"/>
                        </a:rPr>
                      </a:br>
                      <a:r>
                        <a:rPr lang="en-US" sz="1200" u="none" strike="noStrike">
                          <a:effectLst/>
                          <a:latin typeface="Libre Baskerville" panose="02000000000000000000" pitchFamily="2" charset="0"/>
                        </a:rPr>
                        <a:t>revpw for previous week</a:t>
                      </a:r>
                      <a:endParaRPr lang="en-US" sz="1200" b="0" i="0" u="none" strike="noStrike">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dirty="0" err="1">
                          <a:effectLst/>
                          <a:latin typeface="Libre Baskerville" panose="02000000000000000000" pitchFamily="2" charset="0"/>
                        </a:rPr>
                        <a:t>Revpar</a:t>
                      </a:r>
                      <a:r>
                        <a:rPr lang="en-IN" sz="1200" u="none" strike="noStrike" dirty="0">
                          <a:effectLst/>
                          <a:latin typeface="Libre Baskerville" panose="02000000000000000000" pitchFamily="2" charset="0"/>
                        </a:rPr>
                        <a:t> WoW change % = </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selv</a:t>
                      </a:r>
                      <a:r>
                        <a:rPr lang="en-IN" sz="1200" u="none" strike="noStrike" dirty="0">
                          <a:effectLst/>
                          <a:latin typeface="Libre Baskerville" panose="02000000000000000000" pitchFamily="2" charset="0"/>
                        </a:rPr>
                        <a:t> = IF(HASONEFILTER(</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]),SELECTEDVALUE(</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]),MAX(</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revcw</a:t>
                      </a:r>
                      <a:r>
                        <a:rPr lang="en-IN" sz="1200" u="none" strike="noStrike" dirty="0">
                          <a:effectLst/>
                          <a:latin typeface="Libre Baskerville" panose="02000000000000000000" pitchFamily="2" charset="0"/>
                        </a:rPr>
                        <a:t> = CALCULATE([RevPAR],</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 </a:t>
                      </a:r>
                      <a:r>
                        <a:rPr lang="en-IN" sz="1200" u="none" strike="noStrike" dirty="0" err="1">
                          <a:effectLst/>
                          <a:latin typeface="Libre Baskerville" panose="02000000000000000000" pitchFamily="2" charset="0"/>
                        </a:rPr>
                        <a:t>selv</a:t>
                      </a:r>
                      <a:r>
                        <a:rPr lang="en-IN" sz="1200" u="none" strike="noStrike" dirty="0">
                          <a:effectLst/>
                          <a:latin typeface="Libre Baskerville" panose="02000000000000000000" pitchFamily="2" charset="0"/>
                        </a:rPr>
                        <a:t>)</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var </a:t>
                      </a:r>
                      <a:r>
                        <a:rPr lang="en-IN" sz="1200" u="none" strike="noStrike" dirty="0" err="1">
                          <a:effectLst/>
                          <a:latin typeface="Libre Baskerville" panose="02000000000000000000" pitchFamily="2" charset="0"/>
                        </a:rPr>
                        <a:t>revpw</a:t>
                      </a:r>
                      <a:r>
                        <a:rPr lang="en-IN" sz="1200" u="none" strike="noStrike" dirty="0">
                          <a:effectLst/>
                          <a:latin typeface="Libre Baskerville" panose="02000000000000000000" pitchFamily="2" charset="0"/>
                        </a:rPr>
                        <a:t> =  CALCULATE([RevPAR],FILTER(ALL(</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dim_date</a:t>
                      </a:r>
                      <a:r>
                        <a:rPr lang="en-IN" sz="1200" u="none" strike="noStrike" dirty="0">
                          <a:effectLst/>
                          <a:latin typeface="Libre Baskerville" panose="02000000000000000000" pitchFamily="2" charset="0"/>
                        </a:rPr>
                        <a:t>[</a:t>
                      </a:r>
                      <a:r>
                        <a:rPr lang="en-IN" sz="1200" u="none" strike="noStrike" dirty="0" err="1">
                          <a:effectLst/>
                          <a:latin typeface="Libre Baskerville" panose="02000000000000000000" pitchFamily="2" charset="0"/>
                        </a:rPr>
                        <a:t>wn</a:t>
                      </a:r>
                      <a:r>
                        <a:rPr lang="en-IN" sz="1200" u="none" strike="noStrike" dirty="0">
                          <a:effectLst/>
                          <a:latin typeface="Libre Baskerville" panose="02000000000000000000" pitchFamily="2" charset="0"/>
                        </a:rPr>
                        <a:t>]= selv-1))</a:t>
                      </a:r>
                      <a:br>
                        <a:rPr lang="en-IN" sz="1200" u="none" strike="noStrike" dirty="0">
                          <a:effectLst/>
                          <a:latin typeface="Libre Baskerville" panose="02000000000000000000" pitchFamily="2" charset="0"/>
                        </a:rPr>
                      </a:b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return</a:t>
                      </a:r>
                      <a:br>
                        <a:rPr lang="en-IN" sz="1200" u="none" strike="noStrike" dirty="0">
                          <a:effectLst/>
                          <a:latin typeface="Libre Baskerville" panose="02000000000000000000" pitchFamily="2" charset="0"/>
                        </a:rPr>
                      </a:br>
                      <a:r>
                        <a:rPr lang="en-IN" sz="1200" u="none" strike="noStrike" dirty="0">
                          <a:effectLst/>
                          <a:latin typeface="Libre Baskerville" panose="02000000000000000000" pitchFamily="2" charset="0"/>
                        </a:rPr>
                        <a:t>DIVIDE(revcw,revpw,0)-1</a:t>
                      </a:r>
                      <a:endParaRPr lang="en-IN" sz="1200" b="0" i="0" u="none" strike="noStrike" dirty="0">
                        <a:solidFill>
                          <a:srgbClr val="000000"/>
                        </a:solidFill>
                        <a:effectLst/>
                        <a:latin typeface="Libre Baskerville" panose="02000000000000000000" pitchFamily="2" charset="0"/>
                      </a:endParaRPr>
                    </a:p>
                  </a:txBody>
                  <a:tcPr marL="1808" marR="1808" marT="1808" marB="0" anchor="b"/>
                </a:tc>
                <a:tc>
                  <a:txBody>
                    <a:bodyPr/>
                    <a:lstStyle/>
                    <a:p>
                      <a:pPr algn="l" fontAlgn="b"/>
                      <a:r>
                        <a:rPr lang="en-IN" sz="1200" u="none" strike="noStrike" dirty="0" err="1">
                          <a:effectLst/>
                          <a:latin typeface="Libre Baskerville" panose="02000000000000000000" pitchFamily="2" charset="0"/>
                        </a:rPr>
                        <a:t>dim_date</a:t>
                      </a:r>
                      <a:endParaRPr lang="en-IN" sz="1200" b="0" i="0" u="none" strike="noStrike" dirty="0">
                        <a:solidFill>
                          <a:srgbClr val="000000"/>
                        </a:solidFill>
                        <a:effectLst/>
                        <a:latin typeface="Libre Baskerville" panose="02000000000000000000" pitchFamily="2" charset="0"/>
                      </a:endParaRPr>
                    </a:p>
                  </a:txBody>
                  <a:tcPr marL="1808" marR="1808" marT="1808" marB="0" anchor="b"/>
                </a:tc>
                <a:extLst>
                  <a:ext uri="{0D108BD9-81ED-4DB2-BD59-A6C34878D82A}">
                    <a16:rowId xmlns:a16="http://schemas.microsoft.com/office/drawing/2014/main" val="1246370633"/>
                  </a:ext>
                </a:extLst>
              </a:tr>
            </a:tbl>
          </a:graphicData>
        </a:graphic>
      </p:graphicFrame>
    </p:spTree>
    <p:extLst>
      <p:ext uri="{BB962C8B-B14F-4D97-AF65-F5344CB8AC3E}">
        <p14:creationId xmlns:p14="http://schemas.microsoft.com/office/powerpoint/2010/main" val="26797000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AAF572-0AF7-1253-EEC1-B479310AA166}"/>
              </a:ext>
            </a:extLst>
          </p:cNvPr>
          <p:cNvPicPr>
            <a:picLocks noChangeAspect="1"/>
          </p:cNvPicPr>
          <p:nvPr/>
        </p:nvPicPr>
        <p:blipFill>
          <a:blip r:embed="rId2"/>
          <a:stretch>
            <a:fillRect/>
          </a:stretch>
        </p:blipFill>
        <p:spPr>
          <a:xfrm>
            <a:off x="2188184" y="0"/>
            <a:ext cx="12442216" cy="8229600"/>
          </a:xfrm>
          <a:prstGeom prst="rect">
            <a:avLst/>
          </a:prstGeom>
        </p:spPr>
      </p:pic>
      <p:sp>
        <p:nvSpPr>
          <p:cNvPr id="5" name="Rectangle 4">
            <a:extLst>
              <a:ext uri="{FF2B5EF4-FFF2-40B4-BE49-F238E27FC236}">
                <a16:creationId xmlns:a16="http://schemas.microsoft.com/office/drawing/2014/main" id="{5F3E3355-01B9-A866-60A0-64079008B7BC}"/>
              </a:ext>
            </a:extLst>
          </p:cNvPr>
          <p:cNvSpPr/>
          <p:nvPr/>
        </p:nvSpPr>
        <p:spPr>
          <a:xfrm>
            <a:off x="476518" y="109470"/>
            <a:ext cx="991674" cy="7624293"/>
          </a:xfrm>
          <a:prstGeom prst="rect">
            <a:avLst/>
          </a:prstGeom>
          <a:solidFill>
            <a:schemeClr val="accent2">
              <a:lumMod val="20000"/>
              <a:lumOff val="80000"/>
            </a:schemeClr>
          </a:solidFill>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4" name="TextBox 3">
            <a:extLst>
              <a:ext uri="{FF2B5EF4-FFF2-40B4-BE49-F238E27FC236}">
                <a16:creationId xmlns:a16="http://schemas.microsoft.com/office/drawing/2014/main" id="{DD3E4D85-D828-A876-D9E9-8CF3E1C6DBBC}"/>
              </a:ext>
            </a:extLst>
          </p:cNvPr>
          <p:cNvSpPr txBox="1"/>
          <p:nvPr/>
        </p:nvSpPr>
        <p:spPr>
          <a:xfrm>
            <a:off x="173252" y="779171"/>
            <a:ext cx="1654936" cy="707886"/>
          </a:xfrm>
          <a:prstGeom prst="rect">
            <a:avLst/>
          </a:prstGeom>
          <a:noFill/>
        </p:spPr>
        <p:txBody>
          <a:bodyPr wrap="square" rtlCol="0">
            <a:spAutoFit/>
          </a:bodyPr>
          <a:lstStyle/>
          <a:p>
            <a:r>
              <a:rPr lang="en-IN" sz="2000" dirty="0">
                <a:latin typeface="Libre Baskerville" panose="02000000000000000000" pitchFamily="2" charset="0"/>
              </a:rPr>
              <a:t>Dashboard</a:t>
            </a:r>
          </a:p>
          <a:p>
            <a:r>
              <a:rPr lang="en-IN" sz="2000" dirty="0">
                <a:latin typeface="Libre Baskerville" panose="02000000000000000000" pitchFamily="2" charset="0"/>
              </a:rPr>
              <a:t>Screenshot</a:t>
            </a:r>
          </a:p>
        </p:txBody>
      </p:sp>
    </p:spTree>
    <p:extLst>
      <p:ext uri="{BB962C8B-B14F-4D97-AF65-F5344CB8AC3E}">
        <p14:creationId xmlns:p14="http://schemas.microsoft.com/office/powerpoint/2010/main" val="16346939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242</TotalTime>
  <Words>2045</Words>
  <Application>Microsoft Office PowerPoint</Application>
  <PresentationFormat>Custom</PresentationFormat>
  <Paragraphs>223</Paragraphs>
  <Slides>12</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DM Sans</vt:lpstr>
      <vt:lpstr>Arial</vt:lpstr>
      <vt:lpstr>Libre Baskerville</vt:lpstr>
      <vt:lpstr>DM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karthik pv</cp:lastModifiedBy>
  <cp:revision>4</cp:revision>
  <dcterms:created xsi:type="dcterms:W3CDTF">2025-02-11T15:37:40Z</dcterms:created>
  <dcterms:modified xsi:type="dcterms:W3CDTF">2025-02-13T07:18:56Z</dcterms:modified>
</cp:coreProperties>
</file>